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942" r:id="rId2"/>
    <p:sldId id="938" r:id="rId3"/>
    <p:sldId id="940" r:id="rId4"/>
    <p:sldId id="951" r:id="rId5"/>
    <p:sldId id="941" r:id="rId6"/>
    <p:sldId id="952" r:id="rId7"/>
    <p:sldId id="947" r:id="rId8"/>
    <p:sldId id="953" r:id="rId9"/>
    <p:sldId id="954" r:id="rId10"/>
    <p:sldId id="103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404CDE-E2D5-43C6-A85A-4A98EBBAEF1E}" v="29" dt="2025-08-04T16:23:41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9" d="100"/>
          <a:sy n="99" d="100"/>
        </p:scale>
        <p:origin x="1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Witt" userId="8af09435-210c-4213-bf6c-d04476dd963b" providerId="ADAL" clId="{6F404CDE-E2D5-43C6-A85A-4A98EBBAEF1E}"/>
    <pc:docChg chg="modSld">
      <pc:chgData name="Jason Witt" userId="8af09435-210c-4213-bf6c-d04476dd963b" providerId="ADAL" clId="{6F404CDE-E2D5-43C6-A85A-4A98EBBAEF1E}" dt="2025-08-04T16:23:51.886" v="31" actId="1076"/>
      <pc:docMkLst>
        <pc:docMk/>
      </pc:docMkLst>
      <pc:sldChg chg="modSp modAnim">
        <pc:chgData name="Jason Witt" userId="8af09435-210c-4213-bf6c-d04476dd963b" providerId="ADAL" clId="{6F404CDE-E2D5-43C6-A85A-4A98EBBAEF1E}" dt="2025-08-04T16:17:58.807" v="23" actId="20577"/>
        <pc:sldMkLst>
          <pc:docMk/>
          <pc:sldMk cId="2623236613" sldId="947"/>
        </pc:sldMkLst>
        <pc:spChg chg="mod">
          <ac:chgData name="Jason Witt" userId="8af09435-210c-4213-bf6c-d04476dd963b" providerId="ADAL" clId="{6F404CDE-E2D5-43C6-A85A-4A98EBBAEF1E}" dt="2025-08-04T16:17:31.374" v="11" actId="20577"/>
          <ac:spMkLst>
            <pc:docMk/>
            <pc:sldMk cId="2623236613" sldId="947"/>
            <ac:spMk id="19" creationId="{3F7DC468-990A-3E13-CBA9-C7A71149DED2}"/>
          </ac:spMkLst>
        </pc:spChg>
        <pc:spChg chg="mod">
          <ac:chgData name="Jason Witt" userId="8af09435-210c-4213-bf6c-d04476dd963b" providerId="ADAL" clId="{6F404CDE-E2D5-43C6-A85A-4A98EBBAEF1E}" dt="2025-08-04T16:17:58.807" v="23" actId="20577"/>
          <ac:spMkLst>
            <pc:docMk/>
            <pc:sldMk cId="2623236613" sldId="947"/>
            <ac:spMk id="20" creationId="{1A342F07-ED0D-794D-8AEC-2AD6AA00B3C8}"/>
          </ac:spMkLst>
        </pc:spChg>
      </pc:sldChg>
      <pc:sldChg chg="modAnim">
        <pc:chgData name="Jason Witt" userId="8af09435-210c-4213-bf6c-d04476dd963b" providerId="ADAL" clId="{6F404CDE-E2D5-43C6-A85A-4A98EBBAEF1E}" dt="2025-08-04T16:18:55.224" v="24"/>
        <pc:sldMkLst>
          <pc:docMk/>
          <pc:sldMk cId="1026959248" sldId="953"/>
        </pc:sldMkLst>
      </pc:sldChg>
      <pc:sldChg chg="modAnim">
        <pc:chgData name="Jason Witt" userId="8af09435-210c-4213-bf6c-d04476dd963b" providerId="ADAL" clId="{6F404CDE-E2D5-43C6-A85A-4A98EBBAEF1E}" dt="2025-08-04T16:19:34.331" v="27"/>
        <pc:sldMkLst>
          <pc:docMk/>
          <pc:sldMk cId="1579437713" sldId="954"/>
        </pc:sldMkLst>
      </pc:sldChg>
      <pc:sldChg chg="modSp mod">
        <pc:chgData name="Jason Witt" userId="8af09435-210c-4213-bf6c-d04476dd963b" providerId="ADAL" clId="{6F404CDE-E2D5-43C6-A85A-4A98EBBAEF1E}" dt="2025-08-04T16:23:51.886" v="31" actId="1076"/>
        <pc:sldMkLst>
          <pc:docMk/>
          <pc:sldMk cId="3835447893" sldId="1038"/>
        </pc:sldMkLst>
        <pc:spChg chg="mod">
          <ac:chgData name="Jason Witt" userId="8af09435-210c-4213-bf6c-d04476dd963b" providerId="ADAL" clId="{6F404CDE-E2D5-43C6-A85A-4A98EBBAEF1E}" dt="2025-08-04T16:23:51.886" v="31" actId="1076"/>
          <ac:spMkLst>
            <pc:docMk/>
            <pc:sldMk cId="3835447893" sldId="1038"/>
            <ac:spMk id="22" creationId="{00000000-0000-0000-0000-000000000000}"/>
          </ac:spMkLst>
        </pc:spChg>
        <pc:picChg chg="mod">
          <ac:chgData name="Jason Witt" userId="8af09435-210c-4213-bf6c-d04476dd963b" providerId="ADAL" clId="{6F404CDE-E2D5-43C6-A85A-4A98EBBAEF1E}" dt="2025-08-04T16:23:49.019" v="30" actId="1076"/>
          <ac:picMkLst>
            <pc:docMk/>
            <pc:sldMk cId="3835447893" sldId="1038"/>
            <ac:picMk id="4" creationId="{5BDFDACF-E7EC-2723-3469-27819D7B60A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E9-4F92-9AA3-E96B03C0E4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E9-4F92-9AA3-E96B03C0E4F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6E9-4F92-9AA3-E96B03C0E4FA}"/>
              </c:ext>
            </c:extLst>
          </c:dPt>
          <c:cat>
            <c:strRef>
              <c:f>Sheet1!$A$2:$A$4</c:f>
              <c:strCache>
                <c:ptCount val="3"/>
                <c:pt idx="0">
                  <c:v>State &amp; Federal</c:v>
                </c:pt>
                <c:pt idx="1">
                  <c:v>Local Levy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75</c:v>
                </c:pt>
                <c:pt idx="1">
                  <c:v>20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B6-42F8-81D5-19AE8B9FB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19164791900994"/>
          <c:y val="5.6210875984251958E-2"/>
          <c:w val="0.81499882827146664"/>
          <c:h val="0.8253464566929136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016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Sheet1!$B$2:$B$11</c:f>
              <c:numCache>
                <c:formatCode>_("$"* #,##0_);_("$"* \(#,##0\);_("$"* "-"??_);_(@_)</c:formatCode>
                <c:ptCount val="10"/>
                <c:pt idx="0">
                  <c:v>2778853</c:v>
                </c:pt>
                <c:pt idx="1">
                  <c:v>2777271</c:v>
                </c:pt>
                <c:pt idx="2">
                  <c:v>2760969</c:v>
                </c:pt>
                <c:pt idx="3">
                  <c:v>2761595</c:v>
                </c:pt>
                <c:pt idx="4">
                  <c:v>2765658</c:v>
                </c:pt>
                <c:pt idx="5">
                  <c:v>2779244</c:v>
                </c:pt>
                <c:pt idx="6">
                  <c:v>2770679</c:v>
                </c:pt>
                <c:pt idx="7">
                  <c:v>2780752</c:v>
                </c:pt>
                <c:pt idx="8">
                  <c:v>2763188</c:v>
                </c:pt>
                <c:pt idx="9">
                  <c:v>2763188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4A-4022-9E2F-F2EDD531B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0363776"/>
        <c:axId val="130365312"/>
      </c:lineChart>
      <c:catAx>
        <c:axId val="130363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aseline="0"/>
            </a:pPr>
            <a:endParaRPr lang="en-US"/>
          </a:p>
        </c:txPr>
        <c:crossAx val="130365312"/>
        <c:crosses val="autoZero"/>
        <c:auto val="1"/>
        <c:lblAlgn val="ctr"/>
        <c:lblOffset val="100"/>
        <c:noMultiLvlLbl val="0"/>
      </c:catAx>
      <c:valAx>
        <c:axId val="130365312"/>
        <c:scaling>
          <c:orientation val="minMax"/>
          <c:max val="4000000"/>
          <c:min val="0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13036377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 w="25400"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E9-4F92-9AA3-E96B03C0E4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E9-4F92-9AA3-E96B03C0E4F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6E9-4F92-9AA3-E96B03C0E4FA}"/>
              </c:ext>
            </c:extLst>
          </c:dPt>
          <c:cat>
            <c:strRef>
              <c:f>Sheet1!$A$2:$A$4</c:f>
              <c:strCache>
                <c:ptCount val="3"/>
                <c:pt idx="0">
                  <c:v>State &amp; Federal</c:v>
                </c:pt>
                <c:pt idx="1">
                  <c:v>Local Levy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75</c:v>
                </c:pt>
                <c:pt idx="1">
                  <c:v>20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B6-42F8-81D5-19AE8B9FB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2025(est)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1455762</c:v>
                </c:pt>
                <c:pt idx="1">
                  <c:v>2163545</c:v>
                </c:pt>
                <c:pt idx="2">
                  <c:v>3564286</c:v>
                </c:pt>
                <c:pt idx="3">
                  <c:v>4125000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C7-4DBA-A493-EA083E3A07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5521376"/>
        <c:axId val="565518496"/>
      </c:lineChart>
      <c:catAx>
        <c:axId val="56552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518496"/>
        <c:crosses val="autoZero"/>
        <c:auto val="1"/>
        <c:lblAlgn val="ctr"/>
        <c:lblOffset val="100"/>
        <c:noMultiLvlLbl val="0"/>
      </c:catAx>
      <c:valAx>
        <c:axId val="565518496"/>
        <c:scaling>
          <c:orientation val="minMax"/>
          <c:min val="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521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E9-4F92-9AA3-E96B03C0E4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E9-4F92-9AA3-E96B03C0E4F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6E9-4F92-9AA3-E96B03C0E4FA}"/>
              </c:ext>
            </c:extLst>
          </c:dPt>
          <c:cat>
            <c:strRef>
              <c:f>Sheet1!$A$2:$A$4</c:f>
              <c:strCache>
                <c:ptCount val="3"/>
                <c:pt idx="0">
                  <c:v>State &amp; Federal</c:v>
                </c:pt>
                <c:pt idx="1">
                  <c:v>Local Levy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75</c:v>
                </c:pt>
                <c:pt idx="1">
                  <c:v>20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B6-42F8-81D5-19AE8B9FB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E9-4F92-9AA3-E96B03C0E4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E9-4F92-9AA3-E96B03C0E4F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6E9-4F92-9AA3-E96B03C0E4FA}"/>
              </c:ext>
            </c:extLst>
          </c:dPt>
          <c:cat>
            <c:strRef>
              <c:f>Sheet1!$A$2:$A$4</c:f>
              <c:strCache>
                <c:ptCount val="3"/>
                <c:pt idx="0">
                  <c:v>State &amp; Federal</c:v>
                </c:pt>
                <c:pt idx="1">
                  <c:v>Local Levy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75</c:v>
                </c:pt>
                <c:pt idx="1">
                  <c:v>20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B6-42F8-81D5-19AE8B9FB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61325-9FA2-4CB1-804E-DF3DAFDCD8B2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7DBDC-3D18-4161-A424-43ACFC89D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6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3085B-33D8-3A44-B793-CE8AE046E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523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3085B-33D8-3A44-B793-CE8AE046E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225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3085B-33D8-3A44-B793-CE8AE046E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340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3085B-33D8-3A44-B793-CE8AE046E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482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C2945-CFDA-ED09-7763-B59FE01A4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C12E87-68E9-AEB9-A2BF-7B6AC57CCE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8F05A8-BEAA-6FA9-D50D-D4D16D9466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08A54-C540-93D6-7006-B55A6A8F16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3085B-33D8-3A44-B793-CE8AE046E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436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3085B-33D8-3A44-B793-CE8AE046E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171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227FC-0C53-BB14-093D-DB0C6333E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26DC03-A588-FD5C-8CA4-CED5F29343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BC7D6A-3D11-AAA3-EE8C-FECEBAF67C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23A33-C1AA-504F-D5BB-C39BAFE406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3085B-33D8-3A44-B793-CE8AE046E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97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3085B-33D8-3A44-B793-CE8AE046E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233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ED774-4459-F3A8-91B5-2A8C000E4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7A5335-8A03-C3D5-3E60-7737DED341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767F8F-148B-0733-D2CB-BD8BD36872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4D6CF-1D29-A471-DF4F-2A3C63C0B9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3085B-33D8-3A44-B793-CE8AE046E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071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0BC58-89EA-C2B0-4C63-2A29DAA0E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A3173C-8ADA-BDD2-41B2-B25CE8003A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04375F-8AD1-1B11-B35E-A9A1FC5C61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A442F-38BC-6BE2-A992-8CDD366823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3085B-33D8-3A44-B793-CE8AE046E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884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b="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B01A-98AF-4AC1-80E2-63C07D040E2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a Crosse County Logo ">
            <a:extLst>
              <a:ext uri="{FF2B5EF4-FFF2-40B4-BE49-F238E27FC236}">
                <a16:creationId xmlns:a16="http://schemas.microsoft.com/office/drawing/2014/main" id="{B8D8176D-0825-4A2C-B2E5-2DFEF3687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761" y="5598620"/>
            <a:ext cx="988281" cy="42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8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1845734"/>
            <a:ext cx="10058400" cy="402336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B01A-98AF-4AC1-80E2-63C07D040E2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78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B01A-98AF-4AC1-80E2-63C07D040E2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45B812-A15D-4BF7-B402-AFBD2D471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04535" y="5446712"/>
            <a:ext cx="776813" cy="3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7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B01A-98AF-4AC1-80E2-63C07D040E2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6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B01A-98AF-4AC1-80E2-63C07D040E2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9392264-AB42-4F9C-B4A1-1FC506F0D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403" y="5598899"/>
            <a:ext cx="987639" cy="4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B01A-98AF-4AC1-80E2-63C07D040E2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1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B01A-98AF-4AC1-80E2-63C07D040E2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2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B01A-98AF-4AC1-80E2-63C07D040E2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1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B01A-98AF-4AC1-80E2-63C07D040E2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4EB06A03-F1FD-463A-9CD0-DADF67F59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283" y="5610159"/>
            <a:ext cx="961760" cy="41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7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8F5B01A-98AF-4AC1-80E2-63C07D040E2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57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B01A-98AF-4AC1-80E2-63C07D040E2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8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60697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DATE	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DEPARTMENT/COMMITTEE/GROUP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2F7BDD9-6DC9-4D7D-A98C-2F2607108DE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403" y="5598899"/>
            <a:ext cx="987639" cy="4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2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acrossecounty.org/pathwayshom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186E5C2-0DB3-0AAB-4FA4-D8184866F892}"/>
              </a:ext>
            </a:extLst>
          </p:cNvPr>
          <p:cNvSpPr txBox="1">
            <a:spLocks/>
          </p:cNvSpPr>
          <p:nvPr/>
        </p:nvSpPr>
        <p:spPr>
          <a:xfrm>
            <a:off x="-422965" y="2199480"/>
            <a:ext cx="6852132" cy="6997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60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 SemiBold"/>
                <a:ea typeface="+mj-ea"/>
                <a:cs typeface="+mj-cs"/>
              </a:rPr>
              <a:t>	</a:t>
            </a:r>
            <a:r>
              <a:rPr lang="en-US" sz="2800" i="1" dirty="0">
                <a:solidFill>
                  <a:prstClr val="black">
                    <a:lumMod val="85000"/>
                    <a:lumOff val="15000"/>
                  </a:prstClr>
                </a:solidFill>
                <a:latin typeface="Lato SemiBold"/>
              </a:rPr>
              <a:t>La Crosse County Human Services &amp; the</a:t>
            </a:r>
            <a:endParaRPr kumimoji="0" lang="en-US" sz="2800" b="0" i="1" u="none" strike="noStrike" kern="1200" cap="none" spc="-5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Lato SemiBold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 SemiBold"/>
                <a:ea typeface="+mj-ea"/>
                <a:cs typeface="+mj-cs"/>
              </a:rPr>
              <a:t>	Federal Budget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0549BE-865D-4605-1727-1852156C6AB4}"/>
              </a:ext>
            </a:extLst>
          </p:cNvPr>
          <p:cNvSpPr/>
          <p:nvPr/>
        </p:nvSpPr>
        <p:spPr>
          <a:xfrm>
            <a:off x="6609933" y="1163017"/>
            <a:ext cx="5325762" cy="4227165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1028" name="Picture 4" descr="Gunshots Fired at U.S. Capitol Building, Shooter in Custody | Glamour">
            <a:extLst>
              <a:ext uri="{FF2B5EF4-FFF2-40B4-BE49-F238E27FC236}">
                <a16:creationId xmlns:a16="http://schemas.microsoft.com/office/drawing/2014/main" id="{E9144ED7-1176-7020-2A0B-75D34C4BB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483" y="1315417"/>
            <a:ext cx="2714625" cy="176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See related image detail. Wisconsin Flag - State of America 26804051 PNG">
            <a:extLst>
              <a:ext uri="{FF2B5EF4-FFF2-40B4-BE49-F238E27FC236}">
                <a16:creationId xmlns:a16="http://schemas.microsoft.com/office/drawing/2014/main" id="{364929F4-7747-89AB-DD8E-9247A9119F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35C986-22DF-0A59-1012-E51A6F622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0930" y="1278222"/>
            <a:ext cx="1842516" cy="1842516"/>
          </a:xfrm>
          <a:prstGeom prst="rect">
            <a:avLst/>
          </a:prstGeom>
        </p:spPr>
      </p:pic>
      <p:pic>
        <p:nvPicPr>
          <p:cNvPr id="1034" name="Picture 10" descr="Spreadsheet and calculator">
            <a:extLst>
              <a:ext uri="{FF2B5EF4-FFF2-40B4-BE49-F238E27FC236}">
                <a16:creationId xmlns:a16="http://schemas.microsoft.com/office/drawing/2014/main" id="{1E26069B-0E46-2127-30B6-AB257ABF7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520" y="3155364"/>
            <a:ext cx="4704588" cy="189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954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092D13-D2D6-BB3C-DD11-8BAD8B542B05}"/>
              </a:ext>
            </a:extLst>
          </p:cNvPr>
          <p:cNvCxnSpPr/>
          <p:nvPr/>
        </p:nvCxnSpPr>
        <p:spPr>
          <a:xfrm>
            <a:off x="5436965" y="1013603"/>
            <a:ext cx="0" cy="4830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-1" y="2022274"/>
            <a:ext cx="573640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libri" pitchFamily="34" charset="0"/>
                <a:cs typeface="Times New Roman" pitchFamily="18" charset="0"/>
              </a:rPr>
              <a:t>Thank You!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B33412B-E67F-A8FD-334D-EADB9B9C2709}"/>
              </a:ext>
            </a:extLst>
          </p:cNvPr>
          <p:cNvSpPr txBox="1">
            <a:spLocks/>
          </p:cNvSpPr>
          <p:nvPr/>
        </p:nvSpPr>
        <p:spPr>
          <a:xfrm>
            <a:off x="5453505" y="621667"/>
            <a:ext cx="673849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Calibri" pitchFamily="34" charset="0"/>
                <a:cs typeface="Times New Roman" pitchFamily="18" charset="0"/>
              </a:rPr>
              <a:t>Follow </a:t>
            </a:r>
            <a:r>
              <a:rPr lang="en-US" sz="3600" b="1" i="1" dirty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our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Calibri" pitchFamily="34" charset="0"/>
                <a:cs typeface="Times New Roman" pitchFamily="18" charset="0"/>
              </a:rPr>
              <a:t> efforts at: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7E2CEBD-1B25-06E9-6341-9E7A70D2ED9B}"/>
              </a:ext>
            </a:extLst>
          </p:cNvPr>
          <p:cNvSpPr txBox="1">
            <a:spLocks/>
          </p:cNvSpPr>
          <p:nvPr/>
        </p:nvSpPr>
        <p:spPr>
          <a:xfrm>
            <a:off x="5453505" y="2829641"/>
            <a:ext cx="673849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libri" pitchFamily="34" charset="0"/>
                <a:cs typeface="Times New Roman" pitchFamily="18" charset="0"/>
              </a:rPr>
              <a:t>La Crosse County newsletter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libri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5B4432-A778-310F-4356-4AD043BE584A}"/>
              </a:ext>
            </a:extLst>
          </p:cNvPr>
          <p:cNvSpPr txBox="1"/>
          <p:nvPr/>
        </p:nvSpPr>
        <p:spPr>
          <a:xfrm>
            <a:off x="5436964" y="2333255"/>
            <a:ext cx="67384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  <a:hlinkClick r:id="rId3"/>
              </a:rPr>
              <a:t>https://lacrossecounty.org/pathwayshome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A16B3B6-C794-130E-BC3B-0378C34371BF}"/>
              </a:ext>
            </a:extLst>
          </p:cNvPr>
          <p:cNvSpPr txBox="1">
            <a:spLocks/>
          </p:cNvSpPr>
          <p:nvPr/>
        </p:nvSpPr>
        <p:spPr>
          <a:xfrm>
            <a:off x="5453505" y="1486089"/>
            <a:ext cx="675503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libri" pitchFamily="34" charset="0"/>
                <a:cs typeface="Times New Roman" pitchFamily="18" charset="0"/>
              </a:rPr>
              <a:t>Pathways Home website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libri" pitchFamily="34" charset="0"/>
                <a:cs typeface="Times New Roman" pitchFamily="18" charset="0"/>
              </a:rPr>
              <a:t>:</a:t>
            </a:r>
          </a:p>
        </p:txBody>
      </p:sp>
      <p:pic>
        <p:nvPicPr>
          <p:cNvPr id="15" name="Picture 14" descr="Qr code&#10;&#10;Description automatically generated">
            <a:extLst>
              <a:ext uri="{FF2B5EF4-FFF2-40B4-BE49-F238E27FC236}">
                <a16:creationId xmlns:a16="http://schemas.microsoft.com/office/drawing/2014/main" id="{09770B64-72E3-D430-466F-C86F967B70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602" y="3578470"/>
            <a:ext cx="2057143" cy="20571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DFDACF-E7EC-2723-3469-27819D7B60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5158" y="3436135"/>
            <a:ext cx="2986088" cy="13306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544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8CAA0A5-87D3-E096-91BF-E1FE270B35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227199"/>
          <a:ext cx="5958982" cy="3972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ubtitle 2">
            <a:extLst>
              <a:ext uri="{FF2B5EF4-FFF2-40B4-BE49-F238E27FC236}">
                <a16:creationId xmlns:a16="http://schemas.microsoft.com/office/drawing/2014/main" id="{727880C6-A982-54EC-A08E-134E24104B6A}"/>
              </a:ext>
            </a:extLst>
          </p:cNvPr>
          <p:cNvSpPr txBox="1">
            <a:spLocks/>
          </p:cNvSpPr>
          <p:nvPr/>
        </p:nvSpPr>
        <p:spPr>
          <a:xfrm>
            <a:off x="191675" y="241497"/>
            <a:ext cx="5146444" cy="796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La Crosse County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Human Service Budget =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$67 Mil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420386-33FE-877B-E121-3C786A40C2F5}"/>
              </a:ext>
            </a:extLst>
          </p:cNvPr>
          <p:cNvCxnSpPr>
            <a:cxnSpLocks/>
          </p:cNvCxnSpPr>
          <p:nvPr/>
        </p:nvCxnSpPr>
        <p:spPr>
          <a:xfrm flipV="1">
            <a:off x="6447483" y="1497328"/>
            <a:ext cx="0" cy="3987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EA77FDA2-BB67-4FB0-CF45-82A66F939AB4}"/>
              </a:ext>
            </a:extLst>
          </p:cNvPr>
          <p:cNvSpPr txBox="1">
            <a:spLocks/>
          </p:cNvSpPr>
          <p:nvPr/>
        </p:nvSpPr>
        <p:spPr>
          <a:xfrm>
            <a:off x="823384" y="1292935"/>
            <a:ext cx="4730433" cy="796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Revenue Sources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F851F02-BEA3-649B-FDF2-7AB32E870A97}"/>
              </a:ext>
            </a:extLst>
          </p:cNvPr>
          <p:cNvSpPr txBox="1">
            <a:spLocks/>
          </p:cNvSpPr>
          <p:nvPr/>
        </p:nvSpPr>
        <p:spPr>
          <a:xfrm>
            <a:off x="5038130" y="3539046"/>
            <a:ext cx="1031375" cy="796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State &amp;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Federal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(75%)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8A3BA51-BE47-7611-76E6-99D6167BDA78}"/>
              </a:ext>
            </a:extLst>
          </p:cNvPr>
          <p:cNvSpPr txBox="1">
            <a:spLocks/>
          </p:cNvSpPr>
          <p:nvPr/>
        </p:nvSpPr>
        <p:spPr>
          <a:xfrm>
            <a:off x="175616" y="2632530"/>
            <a:ext cx="1031375" cy="796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Local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Levy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(20%)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7BE4B76-167D-B7BE-98CE-19A6B10E4BB8}"/>
              </a:ext>
            </a:extLst>
          </p:cNvPr>
          <p:cNvSpPr txBox="1">
            <a:spLocks/>
          </p:cNvSpPr>
          <p:nvPr/>
        </p:nvSpPr>
        <p:spPr>
          <a:xfrm>
            <a:off x="415896" y="2050174"/>
            <a:ext cx="2549726" cy="796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Other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(5%)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AAE6201-80F5-4FC8-07FE-7F42E9BD13D8}"/>
              </a:ext>
            </a:extLst>
          </p:cNvPr>
          <p:cNvCxnSpPr/>
          <p:nvPr/>
        </p:nvCxnSpPr>
        <p:spPr>
          <a:xfrm flipH="1" flipV="1">
            <a:off x="2347784" y="2227199"/>
            <a:ext cx="271848" cy="6659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btitle 2">
            <a:extLst>
              <a:ext uri="{FF2B5EF4-FFF2-40B4-BE49-F238E27FC236}">
                <a16:creationId xmlns:a16="http://schemas.microsoft.com/office/drawing/2014/main" id="{6A1AAE02-6681-39E9-9912-4B7E9A56D268}"/>
              </a:ext>
            </a:extLst>
          </p:cNvPr>
          <p:cNvSpPr txBox="1">
            <a:spLocks/>
          </p:cNvSpPr>
          <p:nvPr/>
        </p:nvSpPr>
        <p:spPr>
          <a:xfrm>
            <a:off x="6846753" y="1292935"/>
            <a:ext cx="4730433" cy="796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Dynamics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67D4A5E-90D5-AF4D-2083-02C9228D16D8}"/>
              </a:ext>
            </a:extLst>
          </p:cNvPr>
          <p:cNvSpPr txBox="1">
            <a:spLocks/>
          </p:cNvSpPr>
          <p:nvPr/>
        </p:nvSpPr>
        <p:spPr>
          <a:xfrm>
            <a:off x="6825460" y="2171986"/>
            <a:ext cx="4490749" cy="552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6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●		Stringent statutory levy caps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B70B24A6-D3B3-1DED-FAFC-EADAF393DD46}"/>
              </a:ext>
            </a:extLst>
          </p:cNvPr>
          <p:cNvSpPr txBox="1">
            <a:spLocks/>
          </p:cNvSpPr>
          <p:nvPr/>
        </p:nvSpPr>
        <p:spPr>
          <a:xfrm>
            <a:off x="6846752" y="2831030"/>
            <a:ext cx="4490749" cy="552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6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●		Stagnant State Funding</a:t>
            </a:r>
          </a:p>
        </p:txBody>
      </p:sp>
    </p:spTree>
    <p:extLst>
      <p:ext uri="{BB962C8B-B14F-4D97-AF65-F5344CB8AC3E}">
        <p14:creationId xmlns:p14="http://schemas.microsoft.com/office/powerpoint/2010/main" val="405135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  <p:bldP spid="13" grpId="0"/>
      <p:bldP spid="14" grpId="0"/>
      <p:bldP spid="16" grpId="0"/>
      <p:bldP spid="18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1B0EDB-D76A-2F84-CD07-97A6F22FE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25" y="137838"/>
            <a:ext cx="1248156" cy="124815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A928534-CE6E-9D9E-EE47-2D587ED7B99B}"/>
              </a:ext>
            </a:extLst>
          </p:cNvPr>
          <p:cNvSpPr txBox="1">
            <a:spLocks/>
          </p:cNvSpPr>
          <p:nvPr/>
        </p:nvSpPr>
        <p:spPr>
          <a:xfrm>
            <a:off x="1780475" y="363681"/>
            <a:ext cx="8631049" cy="796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Stagnant State Funding 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Example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1951622-E142-D2B6-888A-DAD02BEDB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445" y="390710"/>
            <a:ext cx="71233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libri" pitchFamily="34" charset="0"/>
                <a:cs typeface="Times New Roman" pitchFamily="18" charset="0"/>
              </a:rPr>
              <a:t>La Crosse County Human Services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libri" pitchFamily="34" charset="0"/>
                <a:cs typeface="Times New Roman" pitchFamily="18" charset="0"/>
              </a:rPr>
              <a:t>Funding from Basic County Allocation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E9F86B0-F23A-7716-982D-F5C4234D108B}"/>
              </a:ext>
            </a:extLst>
          </p:cNvPr>
          <p:cNvSpPr txBox="1">
            <a:spLocks/>
          </p:cNvSpPr>
          <p:nvPr/>
        </p:nvSpPr>
        <p:spPr>
          <a:xfrm>
            <a:off x="288964" y="3065808"/>
            <a:ext cx="4490749" cy="552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6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CPI-U Increase Since 2016 = 34 %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958978-7A42-1B1E-439C-68BBEED595BD}"/>
              </a:ext>
            </a:extLst>
          </p:cNvPr>
          <p:cNvSpPr/>
          <p:nvPr/>
        </p:nvSpPr>
        <p:spPr>
          <a:xfrm>
            <a:off x="10540314" y="5375189"/>
            <a:ext cx="1470454" cy="910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1F4C295-A52E-F10E-3D0C-AFB8305A2CA3}"/>
              </a:ext>
            </a:extLst>
          </p:cNvPr>
          <p:cNvGraphicFramePr/>
          <p:nvPr/>
        </p:nvGraphicFramePr>
        <p:xfrm>
          <a:off x="4887445" y="1865658"/>
          <a:ext cx="7123323" cy="4261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FAF94BE-58A6-403F-4888-AA54CF462E08}"/>
              </a:ext>
            </a:extLst>
          </p:cNvPr>
          <p:cNvSpPr txBox="1"/>
          <p:nvPr/>
        </p:nvSpPr>
        <p:spPr>
          <a:xfrm>
            <a:off x="7422674" y="1122282"/>
            <a:ext cx="2052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($2.8 Mil)</a:t>
            </a:r>
          </a:p>
        </p:txBody>
      </p:sp>
    </p:spTree>
    <p:extLst>
      <p:ext uri="{BB962C8B-B14F-4D97-AF65-F5344CB8AC3E}">
        <p14:creationId xmlns:p14="http://schemas.microsoft.com/office/powerpoint/2010/main" val="82648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Graphic spid="4" grpId="0">
        <p:bldAsOne/>
      </p:bldGraphic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5B7F9-BD7D-7394-A0AE-31F9C8C5D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79208E5-7122-A7E1-5641-828114BB6D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227199"/>
          <a:ext cx="5958982" cy="3972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ubtitle 2">
            <a:extLst>
              <a:ext uri="{FF2B5EF4-FFF2-40B4-BE49-F238E27FC236}">
                <a16:creationId xmlns:a16="http://schemas.microsoft.com/office/drawing/2014/main" id="{B2DFE098-84F1-1B84-9344-09242B5AE4B1}"/>
              </a:ext>
            </a:extLst>
          </p:cNvPr>
          <p:cNvSpPr txBox="1">
            <a:spLocks/>
          </p:cNvSpPr>
          <p:nvPr/>
        </p:nvSpPr>
        <p:spPr>
          <a:xfrm>
            <a:off x="191675" y="241497"/>
            <a:ext cx="5146444" cy="796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La Crosse County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Human Service Budget =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$67 Mil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3E204C-001A-5B9A-5227-D6FC68E5F9E6}"/>
              </a:ext>
            </a:extLst>
          </p:cNvPr>
          <p:cNvCxnSpPr>
            <a:cxnSpLocks/>
          </p:cNvCxnSpPr>
          <p:nvPr/>
        </p:nvCxnSpPr>
        <p:spPr>
          <a:xfrm flipV="1">
            <a:off x="6447483" y="1497328"/>
            <a:ext cx="0" cy="3987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0FF7048B-C36E-D591-3BFA-B7087BA586AF}"/>
              </a:ext>
            </a:extLst>
          </p:cNvPr>
          <p:cNvSpPr txBox="1">
            <a:spLocks/>
          </p:cNvSpPr>
          <p:nvPr/>
        </p:nvSpPr>
        <p:spPr>
          <a:xfrm>
            <a:off x="823384" y="1292935"/>
            <a:ext cx="4730433" cy="796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Revenue Sources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2FDAA84-D8E5-2952-BFCC-FCB7D06E94AA}"/>
              </a:ext>
            </a:extLst>
          </p:cNvPr>
          <p:cNvSpPr txBox="1">
            <a:spLocks/>
          </p:cNvSpPr>
          <p:nvPr/>
        </p:nvSpPr>
        <p:spPr>
          <a:xfrm>
            <a:off x="5038130" y="3539046"/>
            <a:ext cx="1031375" cy="796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State &amp;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Federal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(75%)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E3D057BC-36D7-44B1-BD7A-E9DF0B9BB496}"/>
              </a:ext>
            </a:extLst>
          </p:cNvPr>
          <p:cNvSpPr txBox="1">
            <a:spLocks/>
          </p:cNvSpPr>
          <p:nvPr/>
        </p:nvSpPr>
        <p:spPr>
          <a:xfrm>
            <a:off x="175616" y="2632530"/>
            <a:ext cx="1031375" cy="796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Local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Levy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(20%)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1DBD68A-962D-2A1E-C285-C8FD7F401AF1}"/>
              </a:ext>
            </a:extLst>
          </p:cNvPr>
          <p:cNvSpPr txBox="1">
            <a:spLocks/>
          </p:cNvSpPr>
          <p:nvPr/>
        </p:nvSpPr>
        <p:spPr>
          <a:xfrm>
            <a:off x="415896" y="2050174"/>
            <a:ext cx="2549726" cy="796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Other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(5%)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4C22735-C2E7-7576-BD93-0F90B78B47FE}"/>
              </a:ext>
            </a:extLst>
          </p:cNvPr>
          <p:cNvCxnSpPr/>
          <p:nvPr/>
        </p:nvCxnSpPr>
        <p:spPr>
          <a:xfrm flipH="1" flipV="1">
            <a:off x="2347784" y="2227199"/>
            <a:ext cx="271848" cy="6659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btitle 2">
            <a:extLst>
              <a:ext uri="{FF2B5EF4-FFF2-40B4-BE49-F238E27FC236}">
                <a16:creationId xmlns:a16="http://schemas.microsoft.com/office/drawing/2014/main" id="{4B4ECDE5-E3A4-1D8D-8588-985B9ECD2838}"/>
              </a:ext>
            </a:extLst>
          </p:cNvPr>
          <p:cNvSpPr txBox="1">
            <a:spLocks/>
          </p:cNvSpPr>
          <p:nvPr/>
        </p:nvSpPr>
        <p:spPr>
          <a:xfrm>
            <a:off x="6846753" y="1292935"/>
            <a:ext cx="4730433" cy="796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Dynamics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0906769-AB32-EF67-1572-267310458654}"/>
              </a:ext>
            </a:extLst>
          </p:cNvPr>
          <p:cNvSpPr txBox="1">
            <a:spLocks/>
          </p:cNvSpPr>
          <p:nvPr/>
        </p:nvSpPr>
        <p:spPr>
          <a:xfrm>
            <a:off x="6825460" y="2171986"/>
            <a:ext cx="4490749" cy="552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6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●		Stringent statutory levy caps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1A9BDC1C-6825-7BF1-9151-58D2ADCD0383}"/>
              </a:ext>
            </a:extLst>
          </p:cNvPr>
          <p:cNvSpPr txBox="1">
            <a:spLocks/>
          </p:cNvSpPr>
          <p:nvPr/>
        </p:nvSpPr>
        <p:spPr>
          <a:xfrm>
            <a:off x="6846752" y="2831030"/>
            <a:ext cx="4490749" cy="552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6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●		Stagnant State Funding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A887E08-5E9C-B53F-43CB-1D12B96FDD23}"/>
              </a:ext>
            </a:extLst>
          </p:cNvPr>
          <p:cNvSpPr txBox="1">
            <a:spLocks/>
          </p:cNvSpPr>
          <p:nvPr/>
        </p:nvSpPr>
        <p:spPr>
          <a:xfrm>
            <a:off x="6846752" y="3429000"/>
            <a:ext cx="4730431" cy="552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6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●		</a:t>
            </a:r>
            <a:r>
              <a:rPr lang="en-US" sz="2000" b="1" dirty="0">
                <a:solidFill>
                  <a:srgbClr val="A1B78A">
                    <a:lumMod val="50000"/>
                  </a:srgbClr>
                </a:solidFill>
                <a:latin typeface="Lato"/>
              </a:rPr>
              <a:t>Mandates &amp; Uncontrollable Costs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582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A928534-CE6E-9D9E-EE47-2D587ED7B99B}"/>
              </a:ext>
            </a:extLst>
          </p:cNvPr>
          <p:cNvSpPr txBox="1">
            <a:spLocks/>
          </p:cNvSpPr>
          <p:nvPr/>
        </p:nvSpPr>
        <p:spPr>
          <a:xfrm>
            <a:off x="3691553" y="572461"/>
            <a:ext cx="8631049" cy="796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Out-of-Home Care Expenditures 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Children &amp; Youth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958978-7A42-1B1E-439C-68BBEED595BD}"/>
              </a:ext>
            </a:extLst>
          </p:cNvPr>
          <p:cNvSpPr/>
          <p:nvPr/>
        </p:nvSpPr>
        <p:spPr>
          <a:xfrm>
            <a:off x="10540314" y="5375189"/>
            <a:ext cx="1470454" cy="910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D05B70-45DD-91C1-6D7E-7B9B85724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89" y="328260"/>
            <a:ext cx="3333667" cy="11313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702A29D5-9A35-53F5-D789-972D0DFF9418}"/>
              </a:ext>
            </a:extLst>
          </p:cNvPr>
          <p:cNvSpPr txBox="1">
            <a:spLocks/>
          </p:cNvSpPr>
          <p:nvPr/>
        </p:nvSpPr>
        <p:spPr>
          <a:xfrm>
            <a:off x="271389" y="1809443"/>
            <a:ext cx="5004486" cy="796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Average Cost Per Placement*</a:t>
            </a: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Residential Caring Centers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27DD67AD-F5EF-263B-F454-2F68C678B1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28980" y="1775839"/>
          <a:ext cx="6081788" cy="40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8E72A3EF-826A-9664-47C8-C54125F16E33}"/>
              </a:ext>
            </a:extLst>
          </p:cNvPr>
          <p:cNvSpPr txBox="1"/>
          <p:nvPr/>
        </p:nvSpPr>
        <p:spPr>
          <a:xfrm>
            <a:off x="6276101" y="4136733"/>
            <a:ext cx="269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$1.5 Mil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DE765C-16E0-95B5-45BF-859FC22F46BF}"/>
              </a:ext>
            </a:extLst>
          </p:cNvPr>
          <p:cNvSpPr txBox="1"/>
          <p:nvPr/>
        </p:nvSpPr>
        <p:spPr>
          <a:xfrm>
            <a:off x="9928654" y="1809443"/>
            <a:ext cx="269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$4.1 Mil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27A3BF2-9B2E-9B3D-B1CF-562AA47C91F5}"/>
              </a:ext>
            </a:extLst>
          </p:cNvPr>
          <p:cNvSpPr txBox="1">
            <a:spLocks/>
          </p:cNvSpPr>
          <p:nvPr/>
        </p:nvSpPr>
        <p:spPr>
          <a:xfrm>
            <a:off x="271389" y="3046425"/>
            <a:ext cx="4490749" cy="552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6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●		Child Protective Services (CPS)</a:t>
            </a:r>
          </a:p>
          <a:p>
            <a:pPr marL="0" marR="0" lvl="0" indent="0" algn="l" defTabSz="2286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		$865 daily 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$315,775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annualized)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1C89922-D6F7-3840-C51B-91520BE0934D}"/>
              </a:ext>
            </a:extLst>
          </p:cNvPr>
          <p:cNvSpPr txBox="1">
            <a:spLocks/>
          </p:cNvSpPr>
          <p:nvPr/>
        </p:nvSpPr>
        <p:spPr>
          <a:xfrm>
            <a:off x="271389" y="3803101"/>
            <a:ext cx="4490749" cy="552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6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●		Youth Justice Services (YJ)</a:t>
            </a:r>
          </a:p>
          <a:p>
            <a:pPr marL="0" marR="0" lvl="0" indent="0" algn="l" defTabSz="2286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		$632 daily 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$230,680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annualized)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5B2E7950-2FEA-080D-CA75-FD25F2663CE1}"/>
              </a:ext>
            </a:extLst>
          </p:cNvPr>
          <p:cNvSpPr txBox="1">
            <a:spLocks/>
          </p:cNvSpPr>
          <p:nvPr/>
        </p:nvSpPr>
        <p:spPr>
          <a:xfrm>
            <a:off x="173662" y="4779183"/>
            <a:ext cx="5004486" cy="796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*2025 YTD</a:t>
            </a:r>
          </a:p>
        </p:txBody>
      </p:sp>
    </p:spTree>
    <p:extLst>
      <p:ext uri="{BB962C8B-B14F-4D97-AF65-F5344CB8AC3E}">
        <p14:creationId xmlns:p14="http://schemas.microsoft.com/office/powerpoint/2010/main" val="349428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15" grpId="0">
        <p:bldAsOne/>
      </p:bldGraphic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E4A55-8DB2-29D2-A103-37A51B547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D153705-3F08-A3AD-7854-CE0569427D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227199"/>
          <a:ext cx="5958982" cy="3972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ubtitle 2">
            <a:extLst>
              <a:ext uri="{FF2B5EF4-FFF2-40B4-BE49-F238E27FC236}">
                <a16:creationId xmlns:a16="http://schemas.microsoft.com/office/drawing/2014/main" id="{9680CF8C-F887-7FFC-CADB-AFAC1C57E950}"/>
              </a:ext>
            </a:extLst>
          </p:cNvPr>
          <p:cNvSpPr txBox="1">
            <a:spLocks/>
          </p:cNvSpPr>
          <p:nvPr/>
        </p:nvSpPr>
        <p:spPr>
          <a:xfrm>
            <a:off x="191675" y="241497"/>
            <a:ext cx="5146444" cy="796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La Crosse County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Human Service Budget =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$67 Mil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4A17A9-1F79-48F1-4B59-E14283499FDE}"/>
              </a:ext>
            </a:extLst>
          </p:cNvPr>
          <p:cNvCxnSpPr>
            <a:cxnSpLocks/>
          </p:cNvCxnSpPr>
          <p:nvPr/>
        </p:nvCxnSpPr>
        <p:spPr>
          <a:xfrm flipV="1">
            <a:off x="6447483" y="1497328"/>
            <a:ext cx="0" cy="3987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87D90651-B5E8-7EFA-2850-7C6AD8B0FBB0}"/>
              </a:ext>
            </a:extLst>
          </p:cNvPr>
          <p:cNvSpPr txBox="1">
            <a:spLocks/>
          </p:cNvSpPr>
          <p:nvPr/>
        </p:nvSpPr>
        <p:spPr>
          <a:xfrm>
            <a:off x="823384" y="1292935"/>
            <a:ext cx="4730433" cy="796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Revenue Sources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CA2C362-1C2D-AC1F-EE5D-4D73248F5A84}"/>
              </a:ext>
            </a:extLst>
          </p:cNvPr>
          <p:cNvSpPr txBox="1">
            <a:spLocks/>
          </p:cNvSpPr>
          <p:nvPr/>
        </p:nvSpPr>
        <p:spPr>
          <a:xfrm>
            <a:off x="5038130" y="3539046"/>
            <a:ext cx="1031375" cy="796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State &amp;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Federal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(75%)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4E5665A-E5C1-DC73-FBBF-84E1D22F1325}"/>
              </a:ext>
            </a:extLst>
          </p:cNvPr>
          <p:cNvSpPr txBox="1">
            <a:spLocks/>
          </p:cNvSpPr>
          <p:nvPr/>
        </p:nvSpPr>
        <p:spPr>
          <a:xfrm>
            <a:off x="175616" y="2632530"/>
            <a:ext cx="1031375" cy="796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Local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Levy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(20%)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9A12BD9-A85D-7939-A5F6-F0C53DE8AB5F}"/>
              </a:ext>
            </a:extLst>
          </p:cNvPr>
          <p:cNvSpPr txBox="1">
            <a:spLocks/>
          </p:cNvSpPr>
          <p:nvPr/>
        </p:nvSpPr>
        <p:spPr>
          <a:xfrm>
            <a:off x="415896" y="2050174"/>
            <a:ext cx="2549726" cy="796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Other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(5%)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D3F269-C797-C3A6-E875-0F54976ADE01}"/>
              </a:ext>
            </a:extLst>
          </p:cNvPr>
          <p:cNvCxnSpPr/>
          <p:nvPr/>
        </p:nvCxnSpPr>
        <p:spPr>
          <a:xfrm flipH="1" flipV="1">
            <a:off x="2347784" y="2227199"/>
            <a:ext cx="271848" cy="6659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btitle 2">
            <a:extLst>
              <a:ext uri="{FF2B5EF4-FFF2-40B4-BE49-F238E27FC236}">
                <a16:creationId xmlns:a16="http://schemas.microsoft.com/office/drawing/2014/main" id="{15F8058D-7921-864A-92AE-249E652CBB78}"/>
              </a:ext>
            </a:extLst>
          </p:cNvPr>
          <p:cNvSpPr txBox="1">
            <a:spLocks/>
          </p:cNvSpPr>
          <p:nvPr/>
        </p:nvSpPr>
        <p:spPr>
          <a:xfrm>
            <a:off x="6846753" y="1292935"/>
            <a:ext cx="4730433" cy="796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Dynamics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C713AC4-595B-7876-FE90-4AB49FCA6726}"/>
              </a:ext>
            </a:extLst>
          </p:cNvPr>
          <p:cNvSpPr txBox="1">
            <a:spLocks/>
          </p:cNvSpPr>
          <p:nvPr/>
        </p:nvSpPr>
        <p:spPr>
          <a:xfrm>
            <a:off x="6825460" y="2171986"/>
            <a:ext cx="4490749" cy="552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6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●		Stringent statutory levy caps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A9A460E9-EC17-D9BE-C94C-2CFD9E0081A7}"/>
              </a:ext>
            </a:extLst>
          </p:cNvPr>
          <p:cNvSpPr txBox="1">
            <a:spLocks/>
          </p:cNvSpPr>
          <p:nvPr/>
        </p:nvSpPr>
        <p:spPr>
          <a:xfrm>
            <a:off x="6846752" y="2831030"/>
            <a:ext cx="4490749" cy="552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6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●		Stagnant State Funding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DA7E2208-4939-06D2-BEF8-86377B3058BD}"/>
              </a:ext>
            </a:extLst>
          </p:cNvPr>
          <p:cNvSpPr txBox="1">
            <a:spLocks/>
          </p:cNvSpPr>
          <p:nvPr/>
        </p:nvSpPr>
        <p:spPr>
          <a:xfrm>
            <a:off x="6846752" y="3429000"/>
            <a:ext cx="4490749" cy="552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6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●		</a:t>
            </a:r>
            <a:r>
              <a:rPr lang="en-US" sz="2000" b="1" dirty="0">
                <a:solidFill>
                  <a:srgbClr val="A1B78A">
                    <a:lumMod val="50000"/>
                  </a:srgbClr>
                </a:solidFill>
                <a:latin typeface="Lato"/>
              </a:rPr>
              <a:t>Mandates &amp; Uncontrollable Costs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FF117911-6EDC-DC42-A35A-E57C16451604}"/>
              </a:ext>
            </a:extLst>
          </p:cNvPr>
          <p:cNvSpPr txBox="1">
            <a:spLocks/>
          </p:cNvSpPr>
          <p:nvPr/>
        </p:nvSpPr>
        <p:spPr>
          <a:xfrm>
            <a:off x="6846751" y="4026970"/>
            <a:ext cx="4490749" cy="552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6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●		</a:t>
            </a:r>
            <a:r>
              <a:rPr lang="en-US" sz="2000" b="1" dirty="0">
                <a:solidFill>
                  <a:srgbClr val="A1B78A">
                    <a:lumMod val="50000"/>
                  </a:srgbClr>
                </a:solidFill>
                <a:latin typeface="Lato"/>
              </a:rPr>
              <a:t>Budgetary pressures from the 				Federal Reconciliation Package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A1B78A">
                  <a:lumMod val="5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24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3E9279C5-A81E-FCC5-CE07-7397EA9224B0}"/>
              </a:ext>
            </a:extLst>
          </p:cNvPr>
          <p:cNvSpPr txBox="1">
            <a:spLocks/>
          </p:cNvSpPr>
          <p:nvPr/>
        </p:nvSpPr>
        <p:spPr>
          <a:xfrm>
            <a:off x="2398144" y="256976"/>
            <a:ext cx="5615796" cy="796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i="1" dirty="0">
                <a:solidFill>
                  <a:prstClr val="black"/>
                </a:solidFill>
                <a:latin typeface="Lato"/>
              </a:rPr>
              <a:t>Federal Reconciliation Package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5" name="Picture 4" descr="Gunshots Fired at U.S. Capitol Building, Shooter in Custody | Glamour">
            <a:extLst>
              <a:ext uri="{FF2B5EF4-FFF2-40B4-BE49-F238E27FC236}">
                <a16:creationId xmlns:a16="http://schemas.microsoft.com/office/drawing/2014/main" id="{C02AAA09-57A5-AF9A-C453-FD38D6014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75" y="298275"/>
            <a:ext cx="1571625" cy="1023652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7260383-7259-B256-DAA4-835FA1A548E6}"/>
              </a:ext>
            </a:extLst>
          </p:cNvPr>
          <p:cNvSpPr txBox="1">
            <a:spLocks/>
          </p:cNvSpPr>
          <p:nvPr/>
        </p:nvSpPr>
        <p:spPr>
          <a:xfrm>
            <a:off x="2398144" y="743840"/>
            <a:ext cx="10287150" cy="796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Human Services Fiscal Impacts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1B4088A-2A35-5A92-9A2C-FF574A8DC49D}"/>
              </a:ext>
            </a:extLst>
          </p:cNvPr>
          <p:cNvSpPr txBox="1">
            <a:spLocks/>
          </p:cNvSpPr>
          <p:nvPr/>
        </p:nvSpPr>
        <p:spPr>
          <a:xfrm>
            <a:off x="791737" y="2285918"/>
            <a:ext cx="10927988" cy="552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6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●		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Administrative</a:t>
            </a:r>
            <a:r>
              <a:rPr kumimoji="0" lang="en-US" sz="2000" b="1" i="0" u="sng" strike="noStrike" kern="1200" cap="none" spc="0" normalizeH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Costs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:  Reduces the Federal Cost Share for FoodShare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Administration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from 			50% to 25%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F3E5030-696D-216D-869F-B4A8B3E1D58F}"/>
              </a:ext>
            </a:extLst>
          </p:cNvPr>
          <p:cNvSpPr txBox="1">
            <a:spLocks/>
          </p:cNvSpPr>
          <p:nvPr/>
        </p:nvSpPr>
        <p:spPr>
          <a:xfrm>
            <a:off x="1258087" y="2977404"/>
            <a:ext cx="10640832" cy="552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6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Loss of $12 mi</a:t>
            </a:r>
            <a:r>
              <a:rPr lang="en-US" sz="1400" b="1" dirty="0" err="1">
                <a:solidFill>
                  <a:srgbClr val="C00000"/>
                </a:solidFill>
                <a:latin typeface="Lato"/>
              </a:rPr>
              <a:t>llion</a:t>
            </a:r>
            <a:r>
              <a:rPr lang="en-US" sz="1400" b="1" dirty="0">
                <a:solidFill>
                  <a:srgbClr val="C00000"/>
                </a:solidFill>
                <a:latin typeface="Lato"/>
              </a:rPr>
              <a:t> in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Wisconsin’s current federal funding with potential impacts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on counties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3F7DC468-990A-3E13-CBA9-C7A71149DED2}"/>
              </a:ext>
            </a:extLst>
          </p:cNvPr>
          <p:cNvSpPr txBox="1">
            <a:spLocks/>
          </p:cNvSpPr>
          <p:nvPr/>
        </p:nvSpPr>
        <p:spPr>
          <a:xfrm>
            <a:off x="791737" y="3360975"/>
            <a:ext cx="11107187" cy="552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6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●		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Benefit Costs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:  </a:t>
            </a:r>
            <a:r>
              <a:rPr lang="en-US" sz="2000" b="1" dirty="0">
                <a:solidFill>
                  <a:srgbClr val="A1B78A">
                    <a:lumMod val="50000"/>
                  </a:srgbClr>
                </a:solidFill>
                <a:latin typeface="Lato"/>
              </a:rPr>
              <a:t>Requires States to share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in FoodShare </a:t>
            </a:r>
            <a:r>
              <a:rPr lang="en-US" sz="2000" b="1" dirty="0">
                <a:solidFill>
                  <a:srgbClr val="A1B78A">
                    <a:lumMod val="50000"/>
                  </a:srgbClr>
                </a:solidFill>
                <a:latin typeface="Lato"/>
              </a:rPr>
              <a:t>b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en</a:t>
            </a:r>
            <a:r>
              <a:rPr lang="en-US" sz="2000" b="1" dirty="0">
                <a:solidFill>
                  <a:srgbClr val="A1B78A">
                    <a:lumMod val="50000"/>
                  </a:srgbClr>
                </a:solidFill>
                <a:latin typeface="Lato"/>
              </a:rPr>
              <a:t>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fit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costs if error rates exceed 				certain thresholds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A1B78A">
                  <a:lumMod val="5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A342F07-ED0D-794D-8AEC-2AD6AA00B3C8}"/>
              </a:ext>
            </a:extLst>
          </p:cNvPr>
          <p:cNvSpPr txBox="1">
            <a:spLocks/>
          </p:cNvSpPr>
          <p:nvPr/>
        </p:nvSpPr>
        <p:spPr>
          <a:xfrm>
            <a:off x="791737" y="5185768"/>
            <a:ext cx="10927988" cy="552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6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●		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Workload Increases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:  </a:t>
            </a:r>
            <a:r>
              <a:rPr lang="en-US" sz="2000" b="1" dirty="0">
                <a:solidFill>
                  <a:srgbClr val="A1B78A">
                    <a:lumMod val="50000"/>
                  </a:srgbClr>
                </a:solidFill>
                <a:latin typeface="Lato"/>
              </a:rPr>
              <a:t>C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hanges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impacting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</a:t>
            </a:r>
            <a:r>
              <a:rPr lang="en-US" sz="2000" b="1" dirty="0">
                <a:solidFill>
                  <a:srgbClr val="A1B78A">
                    <a:lumMod val="50000"/>
                  </a:srgbClr>
                </a:solidFill>
                <a:latin typeface="Lato"/>
              </a:rPr>
              <a:t>a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dministrative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</a:t>
            </a:r>
            <a:r>
              <a:rPr lang="en-US" sz="2000" b="1" dirty="0">
                <a:solidFill>
                  <a:srgbClr val="A1B78A">
                    <a:lumMod val="50000"/>
                  </a:srgbClr>
                </a:solidFill>
                <a:latin typeface="Lato"/>
              </a:rPr>
              <a:t>w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orkload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&amp; frequency</a:t>
            </a:r>
          </a:p>
          <a:p>
            <a:pPr marL="0" marR="0" lvl="0" indent="0" algn="l" defTabSz="2286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      of eligibility </a:t>
            </a:r>
            <a:r>
              <a:rPr lang="en-US" sz="2000" b="1" dirty="0">
                <a:solidFill>
                  <a:srgbClr val="A1B78A">
                    <a:lumMod val="50000"/>
                  </a:srgbClr>
                </a:solidFill>
                <a:latin typeface="Lato"/>
              </a:rPr>
              <a:t>r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edeterminations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A1B78A">
                  <a:lumMod val="5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35778C-29F9-77BB-F6B1-33E73B4986E3}"/>
              </a:ext>
            </a:extLst>
          </p:cNvPr>
          <p:cNvSpPr/>
          <p:nvPr/>
        </p:nvSpPr>
        <p:spPr>
          <a:xfrm>
            <a:off x="10540314" y="5375189"/>
            <a:ext cx="1470454" cy="910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D0AD5F-DE73-E505-1A20-8B91EC3CDEC3}"/>
              </a:ext>
            </a:extLst>
          </p:cNvPr>
          <p:cNvCxnSpPr>
            <a:cxnSpLocks/>
          </p:cNvCxnSpPr>
          <p:nvPr/>
        </p:nvCxnSpPr>
        <p:spPr>
          <a:xfrm flipH="1">
            <a:off x="2596499" y="1303996"/>
            <a:ext cx="9123226" cy="25458"/>
          </a:xfrm>
          <a:prstGeom prst="line">
            <a:avLst/>
          </a:prstGeom>
          <a:ln w="412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 2">
            <a:extLst>
              <a:ext uri="{FF2B5EF4-FFF2-40B4-BE49-F238E27FC236}">
                <a16:creationId xmlns:a16="http://schemas.microsoft.com/office/drawing/2014/main" id="{D83281E9-84BC-EED3-FE7D-D763832829F9}"/>
              </a:ext>
            </a:extLst>
          </p:cNvPr>
          <p:cNvSpPr txBox="1">
            <a:spLocks/>
          </p:cNvSpPr>
          <p:nvPr/>
        </p:nvSpPr>
        <p:spPr>
          <a:xfrm>
            <a:off x="253164" y="1774494"/>
            <a:ext cx="10287150" cy="45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1.  </a:t>
            </a:r>
            <a:r>
              <a:rPr lang="en-US" b="1" dirty="0">
                <a:solidFill>
                  <a:srgbClr val="002060"/>
                </a:solidFill>
                <a:latin typeface="Lato"/>
              </a:rPr>
              <a:t>FoodShare</a:t>
            </a:r>
            <a:endParaRPr kumimoji="0" lang="en-US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F0B76E64-5794-4964-5F4B-8182370F9E3B}"/>
              </a:ext>
            </a:extLst>
          </p:cNvPr>
          <p:cNvSpPr txBox="1">
            <a:spLocks/>
          </p:cNvSpPr>
          <p:nvPr/>
        </p:nvSpPr>
        <p:spPr>
          <a:xfrm>
            <a:off x="1258087" y="4060692"/>
            <a:ext cx="10640832" cy="552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6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Potential $100 million dollar issue for the State of Wisconsin and / or county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governments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E57995B8-372B-BDD6-572D-4A00A7243DE8}"/>
              </a:ext>
            </a:extLst>
          </p:cNvPr>
          <p:cNvSpPr txBox="1">
            <a:spLocks/>
          </p:cNvSpPr>
          <p:nvPr/>
        </p:nvSpPr>
        <p:spPr>
          <a:xfrm>
            <a:off x="253164" y="4707302"/>
            <a:ext cx="10287150" cy="45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dirty="0">
                <a:solidFill>
                  <a:srgbClr val="002060"/>
                </a:solidFill>
                <a:latin typeface="Lato"/>
              </a:rPr>
              <a:t>2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.  Medica</a:t>
            </a:r>
            <a:r>
              <a:rPr lang="en-US" b="1" dirty="0">
                <a:solidFill>
                  <a:srgbClr val="002060"/>
                </a:solidFill>
                <a:latin typeface="Lato"/>
              </a:rPr>
              <a:t>id</a:t>
            </a:r>
            <a:endParaRPr kumimoji="0" lang="en-US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23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F53F2-873C-D2ED-DECF-25ECDDD18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CEA27A2-390E-2FC1-3056-A831E59D72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227199"/>
          <a:ext cx="5958982" cy="3972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ubtitle 2">
            <a:extLst>
              <a:ext uri="{FF2B5EF4-FFF2-40B4-BE49-F238E27FC236}">
                <a16:creationId xmlns:a16="http://schemas.microsoft.com/office/drawing/2014/main" id="{3C0A876E-37B1-B27A-E275-BDED40679A44}"/>
              </a:ext>
            </a:extLst>
          </p:cNvPr>
          <p:cNvSpPr txBox="1">
            <a:spLocks/>
          </p:cNvSpPr>
          <p:nvPr/>
        </p:nvSpPr>
        <p:spPr>
          <a:xfrm>
            <a:off x="191675" y="241497"/>
            <a:ext cx="5146444" cy="796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La Crosse County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Human Service Budget =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$67 Mil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527796-726F-2217-A5F7-8ADAC533A571}"/>
              </a:ext>
            </a:extLst>
          </p:cNvPr>
          <p:cNvCxnSpPr>
            <a:cxnSpLocks/>
          </p:cNvCxnSpPr>
          <p:nvPr/>
        </p:nvCxnSpPr>
        <p:spPr>
          <a:xfrm flipV="1">
            <a:off x="6447483" y="1497328"/>
            <a:ext cx="0" cy="3987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4B55BE8E-E2DA-1BBB-3B43-535B14FBD754}"/>
              </a:ext>
            </a:extLst>
          </p:cNvPr>
          <p:cNvSpPr txBox="1">
            <a:spLocks/>
          </p:cNvSpPr>
          <p:nvPr/>
        </p:nvSpPr>
        <p:spPr>
          <a:xfrm>
            <a:off x="823384" y="1292935"/>
            <a:ext cx="4730433" cy="796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Revenue Sources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BB9428A-BA9E-2F18-DD94-74E9BEF56019}"/>
              </a:ext>
            </a:extLst>
          </p:cNvPr>
          <p:cNvSpPr txBox="1">
            <a:spLocks/>
          </p:cNvSpPr>
          <p:nvPr/>
        </p:nvSpPr>
        <p:spPr>
          <a:xfrm>
            <a:off x="5038130" y="3539046"/>
            <a:ext cx="1031375" cy="796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State &amp;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Federal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(75%)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85116F0-FA7E-CBCD-01AE-AA59D6181802}"/>
              </a:ext>
            </a:extLst>
          </p:cNvPr>
          <p:cNvSpPr txBox="1">
            <a:spLocks/>
          </p:cNvSpPr>
          <p:nvPr/>
        </p:nvSpPr>
        <p:spPr>
          <a:xfrm>
            <a:off x="175616" y="2632530"/>
            <a:ext cx="1031375" cy="796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Local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Levy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(20%)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B648382A-A822-1096-2845-10A11069662A}"/>
              </a:ext>
            </a:extLst>
          </p:cNvPr>
          <p:cNvSpPr txBox="1">
            <a:spLocks/>
          </p:cNvSpPr>
          <p:nvPr/>
        </p:nvSpPr>
        <p:spPr>
          <a:xfrm>
            <a:off x="415896" y="2050174"/>
            <a:ext cx="2549726" cy="796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Other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(5%)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A41BAF-DBA3-46EE-F2A7-843152E453C6}"/>
              </a:ext>
            </a:extLst>
          </p:cNvPr>
          <p:cNvCxnSpPr/>
          <p:nvPr/>
        </p:nvCxnSpPr>
        <p:spPr>
          <a:xfrm flipH="1" flipV="1">
            <a:off x="2347784" y="2227199"/>
            <a:ext cx="271848" cy="6659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btitle 2">
            <a:extLst>
              <a:ext uri="{FF2B5EF4-FFF2-40B4-BE49-F238E27FC236}">
                <a16:creationId xmlns:a16="http://schemas.microsoft.com/office/drawing/2014/main" id="{69ACF5C2-78C8-D048-E056-84F169865044}"/>
              </a:ext>
            </a:extLst>
          </p:cNvPr>
          <p:cNvSpPr txBox="1">
            <a:spLocks/>
          </p:cNvSpPr>
          <p:nvPr/>
        </p:nvSpPr>
        <p:spPr>
          <a:xfrm>
            <a:off x="6846753" y="1292935"/>
            <a:ext cx="4730433" cy="796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Dynamics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42A83B48-DFCB-EC06-3050-8D5F4DB77746}"/>
              </a:ext>
            </a:extLst>
          </p:cNvPr>
          <p:cNvSpPr txBox="1">
            <a:spLocks/>
          </p:cNvSpPr>
          <p:nvPr/>
        </p:nvSpPr>
        <p:spPr>
          <a:xfrm>
            <a:off x="6825460" y="2171986"/>
            <a:ext cx="4490749" cy="552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6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●		Stringent statutory levy caps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3B6AA4D-D680-D5F8-881C-19E1A1297F90}"/>
              </a:ext>
            </a:extLst>
          </p:cNvPr>
          <p:cNvSpPr txBox="1">
            <a:spLocks/>
          </p:cNvSpPr>
          <p:nvPr/>
        </p:nvSpPr>
        <p:spPr>
          <a:xfrm>
            <a:off x="6846752" y="2831030"/>
            <a:ext cx="4490749" cy="552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6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●		Stagnant State Funding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E425DAA-D216-3B44-6E0C-765230DD4F48}"/>
              </a:ext>
            </a:extLst>
          </p:cNvPr>
          <p:cNvSpPr txBox="1">
            <a:spLocks/>
          </p:cNvSpPr>
          <p:nvPr/>
        </p:nvSpPr>
        <p:spPr>
          <a:xfrm>
            <a:off x="6846752" y="3429000"/>
            <a:ext cx="4490749" cy="552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6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●		</a:t>
            </a:r>
            <a:r>
              <a:rPr lang="en-US" sz="2000" b="1" dirty="0">
                <a:solidFill>
                  <a:srgbClr val="A1B78A">
                    <a:lumMod val="50000"/>
                  </a:srgbClr>
                </a:solidFill>
                <a:latin typeface="Lato"/>
              </a:rPr>
              <a:t>Mandates &amp; Uncontrollable Costs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EBA43531-5F04-E862-9165-ECCC754A19CD}"/>
              </a:ext>
            </a:extLst>
          </p:cNvPr>
          <p:cNvSpPr txBox="1">
            <a:spLocks/>
          </p:cNvSpPr>
          <p:nvPr/>
        </p:nvSpPr>
        <p:spPr>
          <a:xfrm>
            <a:off x="6846751" y="4026970"/>
            <a:ext cx="4490749" cy="552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6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●		</a:t>
            </a:r>
            <a:r>
              <a:rPr lang="en-US" sz="2000" b="1" dirty="0">
                <a:solidFill>
                  <a:srgbClr val="A1B78A">
                    <a:lumMod val="50000"/>
                  </a:srgbClr>
                </a:solidFill>
                <a:latin typeface="Lato"/>
              </a:rPr>
              <a:t>Budgetary pressures from the 				Federal Reconciliation Package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A1B78A">
                  <a:lumMod val="5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D778129-F6AF-7974-D565-F3AA287335B8}"/>
              </a:ext>
            </a:extLst>
          </p:cNvPr>
          <p:cNvSpPr txBox="1">
            <a:spLocks/>
          </p:cNvSpPr>
          <p:nvPr/>
        </p:nvSpPr>
        <p:spPr>
          <a:xfrm>
            <a:off x="6825460" y="4833217"/>
            <a:ext cx="4490749" cy="552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6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1B78A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●		</a:t>
            </a:r>
            <a:r>
              <a:rPr lang="en-US" sz="2000" b="1" dirty="0">
                <a:solidFill>
                  <a:srgbClr val="A1B78A">
                    <a:lumMod val="50000"/>
                  </a:srgbClr>
                </a:solidFill>
                <a:latin typeface="Lato"/>
              </a:rPr>
              <a:t>Potential secondary impacts on 			other County (i.e., highways, law 		enforcement)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A1B78A">
                  <a:lumMod val="5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95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68953-6298-60A6-7181-E0640FFAE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5F81E5-C141-BC98-1F9C-89DFDAA4F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04" y="2584976"/>
            <a:ext cx="5367338" cy="251498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264540F-A2E2-7B1A-D088-CC29E0120E24}"/>
              </a:ext>
            </a:extLst>
          </p:cNvPr>
          <p:cNvCxnSpPr>
            <a:cxnSpLocks/>
          </p:cNvCxnSpPr>
          <p:nvPr/>
        </p:nvCxnSpPr>
        <p:spPr>
          <a:xfrm>
            <a:off x="6280459" y="389596"/>
            <a:ext cx="0" cy="5634131"/>
          </a:xfrm>
          <a:prstGeom prst="line">
            <a:avLst/>
          </a:prstGeom>
          <a:ln w="412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15A52A2D-49CF-6DAE-2A68-3D476378B42E}"/>
              </a:ext>
            </a:extLst>
          </p:cNvPr>
          <p:cNvSpPr txBox="1">
            <a:spLocks/>
          </p:cNvSpPr>
          <p:nvPr/>
        </p:nvSpPr>
        <p:spPr>
          <a:xfrm>
            <a:off x="6504948" y="2096570"/>
            <a:ext cx="5545650" cy="552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6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●		Substance Abuse Block Grant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E8D6BE1-BB07-59F4-BACE-796B9C7479F3}"/>
              </a:ext>
            </a:extLst>
          </p:cNvPr>
          <p:cNvSpPr txBox="1">
            <a:spLocks/>
          </p:cNvSpPr>
          <p:nvPr/>
        </p:nvSpPr>
        <p:spPr>
          <a:xfrm>
            <a:off x="6504948" y="2876154"/>
            <a:ext cx="5545650" cy="552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6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●		</a:t>
            </a:r>
            <a:r>
              <a:rPr lang="en-US" sz="2800" b="1" dirty="0">
                <a:solidFill>
                  <a:srgbClr val="002060"/>
                </a:solidFill>
                <a:latin typeface="Lato"/>
              </a:rPr>
              <a:t>State Opioid Response Grant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9B4E84A-2EA6-695F-A12B-A32C37F11AA2}"/>
              </a:ext>
            </a:extLst>
          </p:cNvPr>
          <p:cNvSpPr txBox="1">
            <a:spLocks/>
          </p:cNvSpPr>
          <p:nvPr/>
        </p:nvSpPr>
        <p:spPr>
          <a:xfrm>
            <a:off x="6504948" y="3655738"/>
            <a:ext cx="5545650" cy="552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6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●		</a:t>
            </a:r>
            <a:r>
              <a:rPr lang="en-US" sz="2800" b="1" dirty="0">
                <a:solidFill>
                  <a:srgbClr val="002060"/>
                </a:solidFill>
                <a:latin typeface="Lato"/>
              </a:rPr>
              <a:t>Mental Health Block Grant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D8242DD-021C-F102-24CB-190824A21C06}"/>
              </a:ext>
            </a:extLst>
          </p:cNvPr>
          <p:cNvSpPr txBox="1">
            <a:spLocks/>
          </p:cNvSpPr>
          <p:nvPr/>
        </p:nvSpPr>
        <p:spPr>
          <a:xfrm>
            <a:off x="450999" y="1396344"/>
            <a:ext cx="5367337" cy="498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Items to Watch</a:t>
            </a:r>
          </a:p>
          <a:p>
            <a:pPr marL="0" marR="0" lvl="0" indent="0" defTabSz="9144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1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In upcoming appropriations</a:t>
            </a:r>
            <a:r>
              <a:rPr lang="en-US" sz="2000" b="1" i="1" dirty="0">
                <a:solidFill>
                  <a:schemeClr val="tx1"/>
                </a:solidFill>
                <a:latin typeface="Lato"/>
              </a:rPr>
              <a:t> process</a:t>
            </a:r>
            <a:endParaRPr kumimoji="0" lang="en-US" sz="2000" b="1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43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</p:bldLst>
  </p:timing>
</p:sld>
</file>

<file path=ppt/theme/theme1.xml><?xml version="1.0" encoding="utf-8"?>
<a:theme xmlns:a="http://schemas.openxmlformats.org/drawingml/2006/main" name="La Crosse 1">
  <a:themeElements>
    <a:clrScheme name="La Crosse C">
      <a:dk1>
        <a:sysClr val="windowText" lastClr="000000"/>
      </a:dk1>
      <a:lt1>
        <a:sysClr val="window" lastClr="FFFFFF"/>
      </a:lt1>
      <a:dk2>
        <a:srgbClr val="A1B78A"/>
      </a:dk2>
      <a:lt2>
        <a:srgbClr val="FFFFFF"/>
      </a:lt2>
      <a:accent1>
        <a:srgbClr val="AEC8D5"/>
      </a:accent1>
      <a:accent2>
        <a:srgbClr val="A1B78A"/>
      </a:accent2>
      <a:accent3>
        <a:srgbClr val="F4B183"/>
      </a:accent3>
      <a:accent4>
        <a:srgbClr val="A18AB2"/>
      </a:accent4>
      <a:accent5>
        <a:srgbClr val="AEC8D5"/>
      </a:accent5>
      <a:accent6>
        <a:srgbClr val="A1B78A"/>
      </a:accent6>
      <a:hlink>
        <a:srgbClr val="55A6F9"/>
      </a:hlink>
      <a:folHlink>
        <a:srgbClr val="A18AB2"/>
      </a:folHlink>
    </a:clrScheme>
    <a:fontScheme name="La Crosse C">
      <a:majorFont>
        <a:latin typeface="Lato SemiBold"/>
        <a:ea typeface=""/>
        <a:cs typeface=""/>
      </a:majorFont>
      <a:minorFont>
        <a:latin typeface="Lato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 Crosse presentation - simple green (1) (002)  -  Read-Only" id="{DB0A6A15-5734-41D2-B5F7-2FD7B2E98285}" vid="{6BC5B529-9A7F-4ED2-853D-C8895130D3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501</Words>
  <Application>Microsoft Office PowerPoint</Application>
  <PresentationFormat>Widescreen</PresentationFormat>
  <Paragraphs>107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Cambria</vt:lpstr>
      <vt:lpstr>Lato</vt:lpstr>
      <vt:lpstr>Lato SemiBold</vt:lpstr>
      <vt:lpstr>La Crosse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Jason Witt</dc:creator>
  <cp:lastModifiedBy>Jason Witt</cp:lastModifiedBy>
  <cp:revision>1</cp:revision>
  <dcterms:created xsi:type="dcterms:W3CDTF">2025-08-04T15:03:25Z</dcterms:created>
  <dcterms:modified xsi:type="dcterms:W3CDTF">2025-08-04T16:24:00Z</dcterms:modified>
</cp:coreProperties>
</file>