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4"/>
  </p:sldMasterIdLst>
  <p:notesMasterIdLst>
    <p:notesMasterId r:id="rId17"/>
  </p:notesMasterIdLst>
  <p:sldIdLst>
    <p:sldId id="306" r:id="rId5"/>
    <p:sldId id="308" r:id="rId6"/>
    <p:sldId id="303" r:id="rId7"/>
    <p:sldId id="304" r:id="rId8"/>
    <p:sldId id="313" r:id="rId9"/>
    <p:sldId id="305" r:id="rId10"/>
    <p:sldId id="314" r:id="rId11"/>
    <p:sldId id="315" r:id="rId12"/>
    <p:sldId id="316" r:id="rId13"/>
    <p:sldId id="317" r:id="rId14"/>
    <p:sldId id="318" r:id="rId15"/>
    <p:sldId id="31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2" userDrawn="1">
          <p15:clr>
            <a:srgbClr val="A4A3A4"/>
          </p15:clr>
        </p15:guide>
        <p15:guide id="2" pos="7056" userDrawn="1">
          <p15:clr>
            <a:srgbClr val="A4A3A4"/>
          </p15:clr>
        </p15:guide>
        <p15:guide id="3" orient="horz" pos="316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C4DA87-DDCF-40E2-A170-75E6CF519091}" v="18" dt="2024-06-26T20:22:21.1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84967" autoAdjust="0"/>
  </p:normalViewPr>
  <p:slideViewPr>
    <p:cSldViewPr snapToGrid="0">
      <p:cViewPr varScale="1">
        <p:scale>
          <a:sx n="114" d="100"/>
          <a:sy n="114" d="100"/>
        </p:scale>
        <p:origin x="360" y="102"/>
      </p:cViewPr>
      <p:guideLst>
        <p:guide orient="horz" pos="1392"/>
        <p:guide pos="7056"/>
        <p:guide orient="horz"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18/5/colors/Iconchunking_coloredoutline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C0B14E-AEA6-48D3-A387-ED4A3A3BF840}" type="doc">
      <dgm:prSet loTypeId="urn:microsoft.com/office/officeart/2016/7/layout/AccentHomeChevronProcess" loCatId="process" qsTypeId="urn:microsoft.com/office/officeart/2005/8/quickstyle/simple1" qsCatId="simple" csTypeId="urn:microsoft.com/office/officeart/2018/5/colors/Iconchunking_coloredoutline_colorful1" csCatId="colorful" phldr="1"/>
      <dgm:spPr/>
      <dgm:t>
        <a:bodyPr/>
        <a:lstStyle/>
        <a:p>
          <a:endParaRPr lang="en-US"/>
        </a:p>
      </dgm:t>
    </dgm:pt>
    <dgm:pt modelId="{AACEAFD5-63CF-4AFC-B46F-BE086C5D447C}">
      <dgm:prSet phldrT="[Text]"/>
      <dgm:spPr>
        <a:solidFill>
          <a:schemeClr val="accent2"/>
        </a:solidFill>
        <a:ln>
          <a:solidFill>
            <a:schemeClr val="accent2"/>
          </a:solidFill>
        </a:ln>
      </dgm:spPr>
      <dgm:t>
        <a:bodyPr/>
        <a:lstStyle/>
        <a:p>
          <a:r>
            <a:rPr lang="en-US" dirty="0"/>
            <a:t>August 19-23</a:t>
          </a:r>
        </a:p>
      </dgm:t>
    </dgm:pt>
    <dgm:pt modelId="{7A0BD8EC-BB4A-4912-A54E-6F39B681264E}" type="parTrans" cxnId="{AE101ABC-7EA3-4444-A576-8AB15A371C84}">
      <dgm:prSet/>
      <dgm:spPr/>
      <dgm:t>
        <a:bodyPr/>
        <a:lstStyle/>
        <a:p>
          <a:endParaRPr lang="en-US"/>
        </a:p>
      </dgm:t>
    </dgm:pt>
    <dgm:pt modelId="{7A8D4B4D-06E9-4958-810D-A6226B6AC588}" type="sibTrans" cxnId="{AE101ABC-7EA3-4444-A576-8AB15A371C84}">
      <dgm:prSet/>
      <dgm:spPr/>
      <dgm:t>
        <a:bodyPr/>
        <a:lstStyle/>
        <a:p>
          <a:endParaRPr lang="en-US"/>
        </a:p>
      </dgm:t>
    </dgm:pt>
    <dgm:pt modelId="{349299C9-846E-4827-813A-349CCCE20782}">
      <dgm:prSet phldrT="[Text]"/>
      <dgm:spPr/>
      <dgm:t>
        <a:bodyPr/>
        <a:lstStyle/>
        <a:p>
          <a:r>
            <a:rPr lang="en-US" b="0" i="0" u="none" dirty="0"/>
            <a:t>Budget packets sent to vendors via email. </a:t>
          </a:r>
          <a:endParaRPr lang="en-US" dirty="0"/>
        </a:p>
      </dgm:t>
    </dgm:pt>
    <dgm:pt modelId="{AEA27547-B9ED-4994-BD27-04EC297EF367}" type="parTrans" cxnId="{0EFA3039-6828-403C-9445-4359BA6645E6}">
      <dgm:prSet/>
      <dgm:spPr/>
      <dgm:t>
        <a:bodyPr/>
        <a:lstStyle/>
        <a:p>
          <a:endParaRPr lang="en-US"/>
        </a:p>
      </dgm:t>
    </dgm:pt>
    <dgm:pt modelId="{9D819F52-ACA0-4B08-8256-DF6BD8FA3A0B}" type="sibTrans" cxnId="{0EFA3039-6828-403C-9445-4359BA6645E6}">
      <dgm:prSet/>
      <dgm:spPr/>
      <dgm:t>
        <a:bodyPr/>
        <a:lstStyle/>
        <a:p>
          <a:endParaRPr lang="en-US"/>
        </a:p>
      </dgm:t>
    </dgm:pt>
    <dgm:pt modelId="{D07AD3FD-84FF-467E-9693-752776549C61}">
      <dgm:prSet phldrT="[Text]"/>
      <dgm:spPr>
        <a:solidFill>
          <a:schemeClr val="accent1"/>
        </a:solidFill>
        <a:ln>
          <a:solidFill>
            <a:schemeClr val="accent1"/>
          </a:solidFill>
        </a:ln>
      </dgm:spPr>
      <dgm:t>
        <a:bodyPr/>
        <a:lstStyle/>
        <a:p>
          <a:r>
            <a:rPr lang="en-US" dirty="0"/>
            <a:t>September 9</a:t>
          </a:r>
        </a:p>
      </dgm:t>
    </dgm:pt>
    <dgm:pt modelId="{7B691773-F524-4FAD-A272-BDF0B0C4370A}" type="parTrans" cxnId="{55492768-9A5E-4F74-AC7C-959C5C24EFD3}">
      <dgm:prSet/>
      <dgm:spPr/>
      <dgm:t>
        <a:bodyPr/>
        <a:lstStyle/>
        <a:p>
          <a:endParaRPr lang="en-US"/>
        </a:p>
      </dgm:t>
    </dgm:pt>
    <dgm:pt modelId="{A8C9B7A9-BC2A-4753-B7F0-F2E361D95520}" type="sibTrans" cxnId="{55492768-9A5E-4F74-AC7C-959C5C24EFD3}">
      <dgm:prSet/>
      <dgm:spPr/>
      <dgm:t>
        <a:bodyPr/>
        <a:lstStyle/>
        <a:p>
          <a:endParaRPr lang="en-US"/>
        </a:p>
      </dgm:t>
    </dgm:pt>
    <dgm:pt modelId="{5D70EFF5-8B31-4A1F-AE44-51E4CF0013EB}">
      <dgm:prSet phldrT="[Text]"/>
      <dgm:spPr/>
      <dgm:t>
        <a:bodyPr/>
        <a:lstStyle/>
        <a:p>
          <a:r>
            <a:rPr lang="en-US" b="0" i="0" u="none" dirty="0"/>
            <a:t>Budget packets due returned</a:t>
          </a:r>
          <a:endParaRPr lang="en-US" dirty="0"/>
        </a:p>
      </dgm:t>
    </dgm:pt>
    <dgm:pt modelId="{96C720A0-FEEF-48D1-8DF6-ABA03C304822}" type="parTrans" cxnId="{E97FF64F-8020-497E-AE7D-2395DDA4560D}">
      <dgm:prSet/>
      <dgm:spPr/>
      <dgm:t>
        <a:bodyPr/>
        <a:lstStyle/>
        <a:p>
          <a:endParaRPr lang="en-US"/>
        </a:p>
      </dgm:t>
    </dgm:pt>
    <dgm:pt modelId="{B6A59CDE-18AD-4553-B6C5-FF001A8E8510}" type="sibTrans" cxnId="{E97FF64F-8020-497E-AE7D-2395DDA4560D}">
      <dgm:prSet/>
      <dgm:spPr/>
      <dgm:t>
        <a:bodyPr/>
        <a:lstStyle/>
        <a:p>
          <a:endParaRPr lang="en-US"/>
        </a:p>
      </dgm:t>
    </dgm:pt>
    <dgm:pt modelId="{D71FC021-6A65-44D1-95B9-0E6C89079866}">
      <dgm:prSet phldrT="[Text]"/>
      <dgm:spPr>
        <a:solidFill>
          <a:schemeClr val="accent5"/>
        </a:solidFill>
        <a:ln>
          <a:solidFill>
            <a:schemeClr val="accent5"/>
          </a:solidFill>
        </a:ln>
      </dgm:spPr>
      <dgm:t>
        <a:bodyPr/>
        <a:lstStyle/>
        <a:p>
          <a:r>
            <a:rPr lang="en-US" dirty="0"/>
            <a:t>Fall 2024</a:t>
          </a:r>
        </a:p>
      </dgm:t>
    </dgm:pt>
    <dgm:pt modelId="{862AAE39-3AAD-40E3-BA20-90187BD73242}" type="parTrans" cxnId="{53239C96-427C-420B-95DC-546F3B30ED65}">
      <dgm:prSet/>
      <dgm:spPr/>
      <dgm:t>
        <a:bodyPr/>
        <a:lstStyle/>
        <a:p>
          <a:endParaRPr lang="en-US"/>
        </a:p>
      </dgm:t>
    </dgm:pt>
    <dgm:pt modelId="{9B090D9D-470E-46E2-AABB-0368A52481AA}" type="sibTrans" cxnId="{53239C96-427C-420B-95DC-546F3B30ED65}">
      <dgm:prSet/>
      <dgm:spPr/>
      <dgm:t>
        <a:bodyPr/>
        <a:lstStyle/>
        <a:p>
          <a:endParaRPr lang="en-US"/>
        </a:p>
      </dgm:t>
    </dgm:pt>
    <dgm:pt modelId="{4A6BB192-9983-4F48-BBC5-6E384EED7EC5}">
      <dgm:prSet phldrT="[Text]"/>
      <dgm:spPr/>
      <dgm:t>
        <a:bodyPr/>
        <a:lstStyle/>
        <a:p>
          <a:r>
            <a:rPr lang="en-US" b="0" i="0" u="none" dirty="0"/>
            <a:t>Contracts with 2025 rates prepared and sent to vendors for signature</a:t>
          </a:r>
          <a:endParaRPr lang="en-US" dirty="0"/>
        </a:p>
      </dgm:t>
    </dgm:pt>
    <dgm:pt modelId="{230A6E4A-6CED-4DC0-AEFE-6859FE07B658}" type="parTrans" cxnId="{E3115EEA-DE9C-4F06-B8B3-BEB263D5F2B1}">
      <dgm:prSet/>
      <dgm:spPr/>
      <dgm:t>
        <a:bodyPr/>
        <a:lstStyle/>
        <a:p>
          <a:endParaRPr lang="en-US"/>
        </a:p>
      </dgm:t>
    </dgm:pt>
    <dgm:pt modelId="{0B568EC2-5D2A-4B00-8047-B7832F245B44}" type="sibTrans" cxnId="{E3115EEA-DE9C-4F06-B8B3-BEB263D5F2B1}">
      <dgm:prSet/>
      <dgm:spPr/>
      <dgm:t>
        <a:bodyPr/>
        <a:lstStyle/>
        <a:p>
          <a:endParaRPr lang="en-US"/>
        </a:p>
      </dgm:t>
    </dgm:pt>
    <dgm:pt modelId="{5EDA317F-AB2E-47DE-BA46-16FA60C3C561}">
      <dgm:prSet phldrT="[Text]"/>
      <dgm:spPr>
        <a:solidFill>
          <a:schemeClr val="accent3"/>
        </a:solidFill>
        <a:ln>
          <a:solidFill>
            <a:schemeClr val="accent3"/>
          </a:solidFill>
        </a:ln>
      </dgm:spPr>
      <dgm:t>
        <a:bodyPr/>
        <a:lstStyle/>
        <a:p>
          <a:r>
            <a:rPr lang="en-US" dirty="0"/>
            <a:t>January 1, 2025</a:t>
          </a:r>
        </a:p>
      </dgm:t>
    </dgm:pt>
    <dgm:pt modelId="{775EBB35-E8CF-4A14-B0A8-45A53D65E711}" type="parTrans" cxnId="{7B8F902E-4BA3-41AA-9991-54805A6B93DE}">
      <dgm:prSet/>
      <dgm:spPr/>
      <dgm:t>
        <a:bodyPr/>
        <a:lstStyle/>
        <a:p>
          <a:endParaRPr lang="en-US"/>
        </a:p>
      </dgm:t>
    </dgm:pt>
    <dgm:pt modelId="{A75B061E-69EA-487C-8330-1430DA0F139D}" type="sibTrans" cxnId="{7B8F902E-4BA3-41AA-9991-54805A6B93DE}">
      <dgm:prSet/>
      <dgm:spPr/>
      <dgm:t>
        <a:bodyPr/>
        <a:lstStyle/>
        <a:p>
          <a:endParaRPr lang="en-US"/>
        </a:p>
      </dgm:t>
    </dgm:pt>
    <dgm:pt modelId="{F757DBC8-3670-4122-937A-47DB91C0F3FE}">
      <dgm:prSet phldrT="[Text]"/>
      <dgm:spPr/>
      <dgm:t>
        <a:bodyPr/>
        <a:lstStyle/>
        <a:p>
          <a:r>
            <a:rPr lang="en-US" b="0" i="0" u="none" dirty="0"/>
            <a:t>2025 contracts and rates go into effect</a:t>
          </a:r>
          <a:endParaRPr lang="en-US" dirty="0"/>
        </a:p>
      </dgm:t>
    </dgm:pt>
    <dgm:pt modelId="{8F483F27-8D97-48E5-9210-1B448F1CE277}" type="parTrans" cxnId="{8A3D4B73-3658-4A4C-9DFE-F59E22A79482}">
      <dgm:prSet/>
      <dgm:spPr/>
      <dgm:t>
        <a:bodyPr/>
        <a:lstStyle/>
        <a:p>
          <a:endParaRPr lang="en-US"/>
        </a:p>
      </dgm:t>
    </dgm:pt>
    <dgm:pt modelId="{A46A41DD-2CA4-4800-8F85-546ABB24ED07}" type="sibTrans" cxnId="{8A3D4B73-3658-4A4C-9DFE-F59E22A79482}">
      <dgm:prSet/>
      <dgm:spPr/>
      <dgm:t>
        <a:bodyPr/>
        <a:lstStyle/>
        <a:p>
          <a:endParaRPr lang="en-US"/>
        </a:p>
      </dgm:t>
    </dgm:pt>
    <dgm:pt modelId="{594BF422-752C-42F3-A230-3D0E6AE9A886}" type="pres">
      <dgm:prSet presAssocID="{55C0B14E-AEA6-48D3-A387-ED4A3A3BF840}" presName="Name0" presStyleCnt="0">
        <dgm:presLayoutVars>
          <dgm:animLvl val="lvl"/>
          <dgm:resizeHandles val="exact"/>
        </dgm:presLayoutVars>
      </dgm:prSet>
      <dgm:spPr/>
    </dgm:pt>
    <dgm:pt modelId="{F6A1B9E0-4B4A-47A4-A011-67526CEEA770}" type="pres">
      <dgm:prSet presAssocID="{AACEAFD5-63CF-4AFC-B46F-BE086C5D447C}" presName="composite" presStyleCnt="0"/>
      <dgm:spPr/>
    </dgm:pt>
    <dgm:pt modelId="{FA4E6E73-A3C8-4495-927B-8AADA5A74297}" type="pres">
      <dgm:prSet presAssocID="{AACEAFD5-63CF-4AFC-B46F-BE086C5D447C}" presName="L" presStyleLbl="solidFgAcc1" presStyleIdx="0" presStyleCnt="4">
        <dgm:presLayoutVars>
          <dgm:chMax val="0"/>
          <dgm:chPref val="0"/>
        </dgm:presLayoutVars>
      </dgm:prSet>
      <dgm:spPr>
        <a:ln>
          <a:solidFill>
            <a:schemeClr val="accent2"/>
          </a:solidFill>
        </a:ln>
      </dgm:spPr>
    </dgm:pt>
    <dgm:pt modelId="{CA3A6A4E-2D39-41D2-A6B1-B590D0C452D2}" type="pres">
      <dgm:prSet presAssocID="{AACEAFD5-63CF-4AFC-B46F-BE086C5D447C}" presName="parTx" presStyleLbl="alignNode1" presStyleIdx="0" presStyleCnt="4">
        <dgm:presLayoutVars>
          <dgm:chMax val="0"/>
          <dgm:chPref val="0"/>
          <dgm:bulletEnabled val="1"/>
        </dgm:presLayoutVars>
      </dgm:prSet>
      <dgm:spPr/>
    </dgm:pt>
    <dgm:pt modelId="{810D7AA7-A541-4507-BE7F-36CCF210089F}" type="pres">
      <dgm:prSet presAssocID="{AACEAFD5-63CF-4AFC-B46F-BE086C5D447C}" presName="desTx" presStyleLbl="revTx" presStyleIdx="0" presStyleCnt="4">
        <dgm:presLayoutVars>
          <dgm:chMax val="0"/>
          <dgm:chPref val="0"/>
          <dgm:bulletEnabled val="1"/>
        </dgm:presLayoutVars>
      </dgm:prSet>
      <dgm:spPr/>
    </dgm:pt>
    <dgm:pt modelId="{4F7CDD44-32F1-4759-861F-8DABEBBA8D89}" type="pres">
      <dgm:prSet presAssocID="{AACEAFD5-63CF-4AFC-B46F-BE086C5D447C}" presName="EmptyPlaceHolder" presStyleCnt="0"/>
      <dgm:spPr/>
    </dgm:pt>
    <dgm:pt modelId="{C9A9B9EA-6A1D-4A13-9C7F-C112F25D2888}" type="pres">
      <dgm:prSet presAssocID="{7A8D4B4D-06E9-4958-810D-A6226B6AC588}" presName="space" presStyleCnt="0"/>
      <dgm:spPr/>
    </dgm:pt>
    <dgm:pt modelId="{EC37843F-14A6-4E20-B7AE-2B086A8F5F45}" type="pres">
      <dgm:prSet presAssocID="{D07AD3FD-84FF-467E-9693-752776549C61}" presName="composite" presStyleCnt="0"/>
      <dgm:spPr/>
    </dgm:pt>
    <dgm:pt modelId="{E41E7729-FD3F-426D-804C-45BD60BD762D}" type="pres">
      <dgm:prSet presAssocID="{D07AD3FD-84FF-467E-9693-752776549C61}" presName="L" presStyleLbl="solidFgAcc1" presStyleIdx="1" presStyleCnt="4">
        <dgm:presLayoutVars>
          <dgm:chMax val="0"/>
          <dgm:chPref val="0"/>
        </dgm:presLayoutVars>
      </dgm:prSet>
      <dgm:spPr>
        <a:ln>
          <a:solidFill>
            <a:schemeClr val="accent1"/>
          </a:solidFill>
        </a:ln>
      </dgm:spPr>
    </dgm:pt>
    <dgm:pt modelId="{6C46E586-0364-4C52-98F9-74A7ACD803D1}" type="pres">
      <dgm:prSet presAssocID="{D07AD3FD-84FF-467E-9693-752776549C61}" presName="parTx" presStyleLbl="alignNode1" presStyleIdx="1" presStyleCnt="4">
        <dgm:presLayoutVars>
          <dgm:chMax val="0"/>
          <dgm:chPref val="0"/>
          <dgm:bulletEnabled val="1"/>
        </dgm:presLayoutVars>
      </dgm:prSet>
      <dgm:spPr/>
    </dgm:pt>
    <dgm:pt modelId="{5E07F9E4-149C-4A89-848F-4ABDD305F0C5}" type="pres">
      <dgm:prSet presAssocID="{D07AD3FD-84FF-467E-9693-752776549C61}" presName="desTx" presStyleLbl="revTx" presStyleIdx="1" presStyleCnt="4">
        <dgm:presLayoutVars>
          <dgm:chMax val="0"/>
          <dgm:chPref val="0"/>
          <dgm:bulletEnabled val="1"/>
        </dgm:presLayoutVars>
      </dgm:prSet>
      <dgm:spPr/>
    </dgm:pt>
    <dgm:pt modelId="{2928FCAD-BE3F-45AC-93A5-FD98F8A50E00}" type="pres">
      <dgm:prSet presAssocID="{D07AD3FD-84FF-467E-9693-752776549C61}" presName="EmptyPlaceHolder" presStyleCnt="0"/>
      <dgm:spPr/>
    </dgm:pt>
    <dgm:pt modelId="{C2DF8D93-19C7-4E07-BCAF-9FAAB62C8CF2}" type="pres">
      <dgm:prSet presAssocID="{A8C9B7A9-BC2A-4753-B7F0-F2E361D95520}" presName="space" presStyleCnt="0"/>
      <dgm:spPr/>
    </dgm:pt>
    <dgm:pt modelId="{86E313B1-36D3-44D7-907E-22A08CB8E9CC}" type="pres">
      <dgm:prSet presAssocID="{D71FC021-6A65-44D1-95B9-0E6C89079866}" presName="composite" presStyleCnt="0"/>
      <dgm:spPr/>
    </dgm:pt>
    <dgm:pt modelId="{473F2067-7126-4D56-A328-5A8CFD3D8D52}" type="pres">
      <dgm:prSet presAssocID="{D71FC021-6A65-44D1-95B9-0E6C89079866}" presName="L" presStyleLbl="solidFgAcc1" presStyleIdx="2" presStyleCnt="4">
        <dgm:presLayoutVars>
          <dgm:chMax val="0"/>
          <dgm:chPref val="0"/>
        </dgm:presLayoutVars>
      </dgm:prSet>
      <dgm:spPr>
        <a:ln>
          <a:solidFill>
            <a:schemeClr val="accent5"/>
          </a:solidFill>
        </a:ln>
      </dgm:spPr>
    </dgm:pt>
    <dgm:pt modelId="{7A0B5EFC-88FB-4ED5-994F-D5F6584C2293}" type="pres">
      <dgm:prSet presAssocID="{D71FC021-6A65-44D1-95B9-0E6C89079866}" presName="parTx" presStyleLbl="alignNode1" presStyleIdx="2" presStyleCnt="4">
        <dgm:presLayoutVars>
          <dgm:chMax val="0"/>
          <dgm:chPref val="0"/>
          <dgm:bulletEnabled val="1"/>
        </dgm:presLayoutVars>
      </dgm:prSet>
      <dgm:spPr/>
    </dgm:pt>
    <dgm:pt modelId="{FD7B29F2-0D66-4B4B-BC8A-82DA23575305}" type="pres">
      <dgm:prSet presAssocID="{D71FC021-6A65-44D1-95B9-0E6C89079866}" presName="desTx" presStyleLbl="revTx" presStyleIdx="2" presStyleCnt="4">
        <dgm:presLayoutVars>
          <dgm:chMax val="0"/>
          <dgm:chPref val="0"/>
          <dgm:bulletEnabled val="1"/>
        </dgm:presLayoutVars>
      </dgm:prSet>
      <dgm:spPr/>
    </dgm:pt>
    <dgm:pt modelId="{BABAA172-7B81-4C6B-BCF2-4572322515C5}" type="pres">
      <dgm:prSet presAssocID="{D71FC021-6A65-44D1-95B9-0E6C89079866}" presName="EmptyPlaceHolder" presStyleCnt="0"/>
      <dgm:spPr/>
    </dgm:pt>
    <dgm:pt modelId="{0B65942F-B336-42B6-A72B-DA6B6B07B79B}" type="pres">
      <dgm:prSet presAssocID="{9B090D9D-470E-46E2-AABB-0368A52481AA}" presName="space" presStyleCnt="0"/>
      <dgm:spPr/>
    </dgm:pt>
    <dgm:pt modelId="{1D5539F6-8B97-4801-8139-D49EE44FFF3E}" type="pres">
      <dgm:prSet presAssocID="{5EDA317F-AB2E-47DE-BA46-16FA60C3C561}" presName="composite" presStyleCnt="0"/>
      <dgm:spPr/>
    </dgm:pt>
    <dgm:pt modelId="{2377F551-4CF6-4656-B644-60A7FC1B0F64}" type="pres">
      <dgm:prSet presAssocID="{5EDA317F-AB2E-47DE-BA46-16FA60C3C561}" presName="L" presStyleLbl="solidFgAcc1" presStyleIdx="3" presStyleCnt="4">
        <dgm:presLayoutVars>
          <dgm:chMax val="0"/>
          <dgm:chPref val="0"/>
        </dgm:presLayoutVars>
      </dgm:prSet>
      <dgm:spPr>
        <a:ln>
          <a:solidFill>
            <a:schemeClr val="accent3"/>
          </a:solidFill>
        </a:ln>
      </dgm:spPr>
    </dgm:pt>
    <dgm:pt modelId="{69ED255C-64AC-4764-BC2C-7679ECCC9FE9}" type="pres">
      <dgm:prSet presAssocID="{5EDA317F-AB2E-47DE-BA46-16FA60C3C561}" presName="parTx" presStyleLbl="alignNode1" presStyleIdx="3" presStyleCnt="4">
        <dgm:presLayoutVars>
          <dgm:chMax val="0"/>
          <dgm:chPref val="0"/>
          <dgm:bulletEnabled val="1"/>
        </dgm:presLayoutVars>
      </dgm:prSet>
      <dgm:spPr/>
    </dgm:pt>
    <dgm:pt modelId="{1F1B09A6-DA7E-41D1-B8A6-E3B6E775E5C1}" type="pres">
      <dgm:prSet presAssocID="{5EDA317F-AB2E-47DE-BA46-16FA60C3C561}" presName="desTx" presStyleLbl="revTx" presStyleIdx="3" presStyleCnt="4">
        <dgm:presLayoutVars>
          <dgm:chMax val="0"/>
          <dgm:chPref val="0"/>
          <dgm:bulletEnabled val="1"/>
        </dgm:presLayoutVars>
      </dgm:prSet>
      <dgm:spPr/>
    </dgm:pt>
    <dgm:pt modelId="{89DACDC6-8676-47A4-A430-164754F46172}" type="pres">
      <dgm:prSet presAssocID="{5EDA317F-AB2E-47DE-BA46-16FA60C3C561}" presName="EmptyPlaceHolder" presStyleCnt="0"/>
      <dgm:spPr/>
    </dgm:pt>
  </dgm:ptLst>
  <dgm:cxnLst>
    <dgm:cxn modelId="{A903DE1B-AC8A-4C77-850B-32A9F4D87BCB}" type="presOf" srcId="{5EDA317F-AB2E-47DE-BA46-16FA60C3C561}" destId="{69ED255C-64AC-4764-BC2C-7679ECCC9FE9}" srcOrd="0" destOrd="0" presId="urn:microsoft.com/office/officeart/2016/7/layout/AccentHomeChevronProcess"/>
    <dgm:cxn modelId="{F23BFC27-EEA1-48DD-A68B-3C9BF1AE455D}" type="presOf" srcId="{349299C9-846E-4827-813A-349CCCE20782}" destId="{810D7AA7-A541-4507-BE7F-36CCF210089F}" srcOrd="0" destOrd="0" presId="urn:microsoft.com/office/officeart/2016/7/layout/AccentHomeChevronProcess"/>
    <dgm:cxn modelId="{7B8F902E-4BA3-41AA-9991-54805A6B93DE}" srcId="{55C0B14E-AEA6-48D3-A387-ED4A3A3BF840}" destId="{5EDA317F-AB2E-47DE-BA46-16FA60C3C561}" srcOrd="3" destOrd="0" parTransId="{775EBB35-E8CF-4A14-B0A8-45A53D65E711}" sibTransId="{A75B061E-69EA-487C-8330-1430DA0F139D}"/>
    <dgm:cxn modelId="{0EFA3039-6828-403C-9445-4359BA6645E6}" srcId="{AACEAFD5-63CF-4AFC-B46F-BE086C5D447C}" destId="{349299C9-846E-4827-813A-349CCCE20782}" srcOrd="0" destOrd="0" parTransId="{AEA27547-B9ED-4994-BD27-04EC297EF367}" sibTransId="{9D819F52-ACA0-4B08-8256-DF6BD8FA3A0B}"/>
    <dgm:cxn modelId="{6CDEA839-6538-453E-9113-58ECC65280CB}" type="presOf" srcId="{AACEAFD5-63CF-4AFC-B46F-BE086C5D447C}" destId="{CA3A6A4E-2D39-41D2-A6B1-B590D0C452D2}" srcOrd="0" destOrd="0" presId="urn:microsoft.com/office/officeart/2016/7/layout/AccentHomeChevronProcess"/>
    <dgm:cxn modelId="{55492768-9A5E-4F74-AC7C-959C5C24EFD3}" srcId="{55C0B14E-AEA6-48D3-A387-ED4A3A3BF840}" destId="{D07AD3FD-84FF-467E-9693-752776549C61}" srcOrd="1" destOrd="0" parTransId="{7B691773-F524-4FAD-A272-BDF0B0C4370A}" sibTransId="{A8C9B7A9-BC2A-4753-B7F0-F2E361D95520}"/>
    <dgm:cxn modelId="{E97FF64F-8020-497E-AE7D-2395DDA4560D}" srcId="{D07AD3FD-84FF-467E-9693-752776549C61}" destId="{5D70EFF5-8B31-4A1F-AE44-51E4CF0013EB}" srcOrd="0" destOrd="0" parTransId="{96C720A0-FEEF-48D1-8DF6-ABA03C304822}" sibTransId="{B6A59CDE-18AD-4553-B6C5-FF001A8E8510}"/>
    <dgm:cxn modelId="{8A3D4B73-3658-4A4C-9DFE-F59E22A79482}" srcId="{5EDA317F-AB2E-47DE-BA46-16FA60C3C561}" destId="{F757DBC8-3670-4122-937A-47DB91C0F3FE}" srcOrd="0" destOrd="0" parTransId="{8F483F27-8D97-48E5-9210-1B448F1CE277}" sibTransId="{A46A41DD-2CA4-4800-8F85-546ABB24ED07}"/>
    <dgm:cxn modelId="{219EA357-E48B-4A91-91A7-8282DFF10601}" type="presOf" srcId="{55C0B14E-AEA6-48D3-A387-ED4A3A3BF840}" destId="{594BF422-752C-42F3-A230-3D0E6AE9A886}" srcOrd="0" destOrd="0" presId="urn:microsoft.com/office/officeart/2016/7/layout/AccentHomeChevronProcess"/>
    <dgm:cxn modelId="{D8B51958-63B3-49F6-A150-9B1A638B15CE}" type="presOf" srcId="{F757DBC8-3670-4122-937A-47DB91C0F3FE}" destId="{1F1B09A6-DA7E-41D1-B8A6-E3B6E775E5C1}" srcOrd="0" destOrd="0" presId="urn:microsoft.com/office/officeart/2016/7/layout/AccentHomeChevronProcess"/>
    <dgm:cxn modelId="{61E56288-5A92-4019-989A-398C8EA8A844}" type="presOf" srcId="{4A6BB192-9983-4F48-BBC5-6E384EED7EC5}" destId="{FD7B29F2-0D66-4B4B-BC8A-82DA23575305}" srcOrd="0" destOrd="0" presId="urn:microsoft.com/office/officeart/2016/7/layout/AccentHomeChevronProcess"/>
    <dgm:cxn modelId="{60399491-EC61-4ACD-870E-1A66600F3D26}" type="presOf" srcId="{D71FC021-6A65-44D1-95B9-0E6C89079866}" destId="{7A0B5EFC-88FB-4ED5-994F-D5F6584C2293}" srcOrd="0" destOrd="0" presId="urn:microsoft.com/office/officeart/2016/7/layout/AccentHomeChevronProcess"/>
    <dgm:cxn modelId="{53239C96-427C-420B-95DC-546F3B30ED65}" srcId="{55C0B14E-AEA6-48D3-A387-ED4A3A3BF840}" destId="{D71FC021-6A65-44D1-95B9-0E6C89079866}" srcOrd="2" destOrd="0" parTransId="{862AAE39-3AAD-40E3-BA20-90187BD73242}" sibTransId="{9B090D9D-470E-46E2-AABB-0368A52481AA}"/>
    <dgm:cxn modelId="{2F6485B4-0735-4D01-8060-5A89B7562619}" type="presOf" srcId="{5D70EFF5-8B31-4A1F-AE44-51E4CF0013EB}" destId="{5E07F9E4-149C-4A89-848F-4ABDD305F0C5}" srcOrd="0" destOrd="0" presId="urn:microsoft.com/office/officeart/2016/7/layout/AccentHomeChevronProcess"/>
    <dgm:cxn modelId="{AE101ABC-7EA3-4444-A576-8AB15A371C84}" srcId="{55C0B14E-AEA6-48D3-A387-ED4A3A3BF840}" destId="{AACEAFD5-63CF-4AFC-B46F-BE086C5D447C}" srcOrd="0" destOrd="0" parTransId="{7A0BD8EC-BB4A-4912-A54E-6F39B681264E}" sibTransId="{7A8D4B4D-06E9-4958-810D-A6226B6AC588}"/>
    <dgm:cxn modelId="{665C05C7-3CB0-428C-B457-E59A0AF60DA1}" type="presOf" srcId="{D07AD3FD-84FF-467E-9693-752776549C61}" destId="{6C46E586-0364-4C52-98F9-74A7ACD803D1}" srcOrd="0" destOrd="0" presId="urn:microsoft.com/office/officeart/2016/7/layout/AccentHomeChevronProcess"/>
    <dgm:cxn modelId="{E3115EEA-DE9C-4F06-B8B3-BEB263D5F2B1}" srcId="{D71FC021-6A65-44D1-95B9-0E6C89079866}" destId="{4A6BB192-9983-4F48-BBC5-6E384EED7EC5}" srcOrd="0" destOrd="0" parTransId="{230A6E4A-6CED-4DC0-AEFE-6859FE07B658}" sibTransId="{0B568EC2-5D2A-4B00-8047-B7832F245B44}"/>
    <dgm:cxn modelId="{C93892E1-28C0-4B75-A464-293C00708672}" type="presParOf" srcId="{594BF422-752C-42F3-A230-3D0E6AE9A886}" destId="{F6A1B9E0-4B4A-47A4-A011-67526CEEA770}" srcOrd="0" destOrd="0" presId="urn:microsoft.com/office/officeart/2016/7/layout/AccentHomeChevronProcess"/>
    <dgm:cxn modelId="{D5413575-9692-46A2-A045-9ED8482318DF}" type="presParOf" srcId="{F6A1B9E0-4B4A-47A4-A011-67526CEEA770}" destId="{FA4E6E73-A3C8-4495-927B-8AADA5A74297}" srcOrd="0" destOrd="0" presId="urn:microsoft.com/office/officeart/2016/7/layout/AccentHomeChevronProcess"/>
    <dgm:cxn modelId="{3303BDD6-668D-45F1-9491-4125E782D67C}" type="presParOf" srcId="{F6A1B9E0-4B4A-47A4-A011-67526CEEA770}" destId="{CA3A6A4E-2D39-41D2-A6B1-B590D0C452D2}" srcOrd="1" destOrd="0" presId="urn:microsoft.com/office/officeart/2016/7/layout/AccentHomeChevronProcess"/>
    <dgm:cxn modelId="{3BAD5A1C-162E-4722-B818-968C4083BECD}" type="presParOf" srcId="{F6A1B9E0-4B4A-47A4-A011-67526CEEA770}" destId="{810D7AA7-A541-4507-BE7F-36CCF210089F}" srcOrd="2" destOrd="0" presId="urn:microsoft.com/office/officeart/2016/7/layout/AccentHomeChevronProcess"/>
    <dgm:cxn modelId="{A3B267C1-BAFC-42F0-A63A-6491CFDC1ED2}" type="presParOf" srcId="{F6A1B9E0-4B4A-47A4-A011-67526CEEA770}" destId="{4F7CDD44-32F1-4759-861F-8DABEBBA8D89}" srcOrd="3" destOrd="0" presId="urn:microsoft.com/office/officeart/2016/7/layout/AccentHomeChevronProcess"/>
    <dgm:cxn modelId="{80CC9289-BA8F-4ED7-A4ED-9FA5EF71D964}" type="presParOf" srcId="{594BF422-752C-42F3-A230-3D0E6AE9A886}" destId="{C9A9B9EA-6A1D-4A13-9C7F-C112F25D2888}" srcOrd="1" destOrd="0" presId="urn:microsoft.com/office/officeart/2016/7/layout/AccentHomeChevronProcess"/>
    <dgm:cxn modelId="{5B7985CA-BC92-461D-A77E-E2320D4992D0}" type="presParOf" srcId="{594BF422-752C-42F3-A230-3D0E6AE9A886}" destId="{EC37843F-14A6-4E20-B7AE-2B086A8F5F45}" srcOrd="2" destOrd="0" presId="urn:microsoft.com/office/officeart/2016/7/layout/AccentHomeChevronProcess"/>
    <dgm:cxn modelId="{1996E4D7-D809-45CA-9DF0-561A93BDAFB1}" type="presParOf" srcId="{EC37843F-14A6-4E20-B7AE-2B086A8F5F45}" destId="{E41E7729-FD3F-426D-804C-45BD60BD762D}" srcOrd="0" destOrd="0" presId="urn:microsoft.com/office/officeart/2016/7/layout/AccentHomeChevronProcess"/>
    <dgm:cxn modelId="{16E53752-1AB8-4CD2-BFD6-85C0CDA26E1B}" type="presParOf" srcId="{EC37843F-14A6-4E20-B7AE-2B086A8F5F45}" destId="{6C46E586-0364-4C52-98F9-74A7ACD803D1}" srcOrd="1" destOrd="0" presId="urn:microsoft.com/office/officeart/2016/7/layout/AccentHomeChevronProcess"/>
    <dgm:cxn modelId="{FAC2F23D-E510-4342-91C3-FCAB11B207C0}" type="presParOf" srcId="{EC37843F-14A6-4E20-B7AE-2B086A8F5F45}" destId="{5E07F9E4-149C-4A89-848F-4ABDD305F0C5}" srcOrd="2" destOrd="0" presId="urn:microsoft.com/office/officeart/2016/7/layout/AccentHomeChevronProcess"/>
    <dgm:cxn modelId="{3843A525-0A63-4743-B0E8-0F795D54B4E4}" type="presParOf" srcId="{EC37843F-14A6-4E20-B7AE-2B086A8F5F45}" destId="{2928FCAD-BE3F-45AC-93A5-FD98F8A50E00}" srcOrd="3" destOrd="0" presId="urn:microsoft.com/office/officeart/2016/7/layout/AccentHomeChevronProcess"/>
    <dgm:cxn modelId="{D179D84E-BE2C-46EF-8594-412D3A7F9213}" type="presParOf" srcId="{594BF422-752C-42F3-A230-3D0E6AE9A886}" destId="{C2DF8D93-19C7-4E07-BCAF-9FAAB62C8CF2}" srcOrd="3" destOrd="0" presId="urn:microsoft.com/office/officeart/2016/7/layout/AccentHomeChevronProcess"/>
    <dgm:cxn modelId="{D8554B98-FAA7-4800-BB76-916BA7A2B10E}" type="presParOf" srcId="{594BF422-752C-42F3-A230-3D0E6AE9A886}" destId="{86E313B1-36D3-44D7-907E-22A08CB8E9CC}" srcOrd="4" destOrd="0" presId="urn:microsoft.com/office/officeart/2016/7/layout/AccentHomeChevronProcess"/>
    <dgm:cxn modelId="{19D10FBF-8E65-4EB5-9B54-54A271982B0D}" type="presParOf" srcId="{86E313B1-36D3-44D7-907E-22A08CB8E9CC}" destId="{473F2067-7126-4D56-A328-5A8CFD3D8D52}" srcOrd="0" destOrd="0" presId="urn:microsoft.com/office/officeart/2016/7/layout/AccentHomeChevronProcess"/>
    <dgm:cxn modelId="{11A73768-8587-4E2B-BDDA-6254211FDF2D}" type="presParOf" srcId="{86E313B1-36D3-44D7-907E-22A08CB8E9CC}" destId="{7A0B5EFC-88FB-4ED5-994F-D5F6584C2293}" srcOrd="1" destOrd="0" presId="urn:microsoft.com/office/officeart/2016/7/layout/AccentHomeChevronProcess"/>
    <dgm:cxn modelId="{522D3FED-6E8C-40DF-8BA8-A80510ACC48F}" type="presParOf" srcId="{86E313B1-36D3-44D7-907E-22A08CB8E9CC}" destId="{FD7B29F2-0D66-4B4B-BC8A-82DA23575305}" srcOrd="2" destOrd="0" presId="urn:microsoft.com/office/officeart/2016/7/layout/AccentHomeChevronProcess"/>
    <dgm:cxn modelId="{8075A955-4651-4DD2-B114-EB147BF378DF}" type="presParOf" srcId="{86E313B1-36D3-44D7-907E-22A08CB8E9CC}" destId="{BABAA172-7B81-4C6B-BCF2-4572322515C5}" srcOrd="3" destOrd="0" presId="urn:microsoft.com/office/officeart/2016/7/layout/AccentHomeChevronProcess"/>
    <dgm:cxn modelId="{505D5263-214F-48F5-9678-AA87C7C04F54}" type="presParOf" srcId="{594BF422-752C-42F3-A230-3D0E6AE9A886}" destId="{0B65942F-B336-42B6-A72B-DA6B6B07B79B}" srcOrd="5" destOrd="0" presId="urn:microsoft.com/office/officeart/2016/7/layout/AccentHomeChevronProcess"/>
    <dgm:cxn modelId="{F0861DFD-F2E8-400C-9B5C-4AA4849B2BE4}" type="presParOf" srcId="{594BF422-752C-42F3-A230-3D0E6AE9A886}" destId="{1D5539F6-8B97-4801-8139-D49EE44FFF3E}" srcOrd="6" destOrd="0" presId="urn:microsoft.com/office/officeart/2016/7/layout/AccentHomeChevronProcess"/>
    <dgm:cxn modelId="{D22CB840-CF4F-404F-97C0-0629311A5E51}" type="presParOf" srcId="{1D5539F6-8B97-4801-8139-D49EE44FFF3E}" destId="{2377F551-4CF6-4656-B644-60A7FC1B0F64}" srcOrd="0" destOrd="0" presId="urn:microsoft.com/office/officeart/2016/7/layout/AccentHomeChevronProcess"/>
    <dgm:cxn modelId="{6FFE5C0B-250C-4EEB-9BDD-E47B6B414225}" type="presParOf" srcId="{1D5539F6-8B97-4801-8139-D49EE44FFF3E}" destId="{69ED255C-64AC-4764-BC2C-7679ECCC9FE9}" srcOrd="1" destOrd="0" presId="urn:microsoft.com/office/officeart/2016/7/layout/AccentHomeChevronProcess"/>
    <dgm:cxn modelId="{EB2B0AEE-0679-4C51-B5D9-13C0989C2DC6}" type="presParOf" srcId="{1D5539F6-8B97-4801-8139-D49EE44FFF3E}" destId="{1F1B09A6-DA7E-41D1-B8A6-E3B6E775E5C1}" srcOrd="2" destOrd="0" presId="urn:microsoft.com/office/officeart/2016/7/layout/AccentHomeChevronProcess"/>
    <dgm:cxn modelId="{21A6189F-60BA-4472-B858-99323388D0B0}" type="presParOf" srcId="{1D5539F6-8B97-4801-8139-D49EE44FFF3E}" destId="{89DACDC6-8676-47A4-A430-164754F46172}" srcOrd="3" destOrd="0" presId="urn:microsoft.com/office/officeart/2016/7/layout/AccentHomeChevro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4E6E73-A3C8-4495-927B-8AADA5A74297}">
      <dsp:nvSpPr>
        <dsp:cNvPr id="0" name=""/>
        <dsp:cNvSpPr/>
      </dsp:nvSpPr>
      <dsp:spPr>
        <a:xfrm rot="5400000">
          <a:off x="-884612" y="1776367"/>
          <a:ext cx="1988820" cy="203924"/>
        </a:xfrm>
        <a:prstGeom prst="corner">
          <a:avLst>
            <a:gd name="adj1" fmla="val 1000"/>
            <a:gd name="adj2" fmla="val 1000"/>
          </a:avLst>
        </a:prstGeom>
        <a:solidFill>
          <a:schemeClr val="lt1">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sp>
    <dsp:sp modelId="{CA3A6A4E-2D39-41D2-A6B1-B590D0C452D2}">
      <dsp:nvSpPr>
        <dsp:cNvPr id="0" name=""/>
        <dsp:cNvSpPr/>
      </dsp:nvSpPr>
      <dsp:spPr>
        <a:xfrm>
          <a:off x="7835" y="2872740"/>
          <a:ext cx="2549053" cy="662940"/>
        </a:xfrm>
        <a:prstGeom prst="homePlate">
          <a:avLst>
            <a:gd name="adj" fmla="val 25000"/>
          </a:avLst>
        </a:prstGeom>
        <a:solidFill>
          <a:schemeClr val="accent2"/>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203200" rIns="101600" bIns="203200" numCol="1" spcCol="1270" anchor="ctr" anchorCtr="0">
          <a:noAutofit/>
        </a:bodyPr>
        <a:lstStyle/>
        <a:p>
          <a:pPr marL="0" lvl="0" indent="0" algn="ctr" defTabSz="711200">
            <a:lnSpc>
              <a:spcPct val="90000"/>
            </a:lnSpc>
            <a:spcBef>
              <a:spcPct val="0"/>
            </a:spcBef>
            <a:spcAft>
              <a:spcPct val="35000"/>
            </a:spcAft>
            <a:buNone/>
          </a:pPr>
          <a:r>
            <a:rPr lang="en-US" sz="1600" kern="1200" dirty="0"/>
            <a:t>August 19-23</a:t>
          </a:r>
        </a:p>
      </dsp:txBody>
      <dsp:txXfrm>
        <a:off x="7835" y="2872740"/>
        <a:ext cx="2466186" cy="662940"/>
      </dsp:txXfrm>
    </dsp:sp>
    <dsp:sp modelId="{810D7AA7-A541-4507-BE7F-36CCF210089F}">
      <dsp:nvSpPr>
        <dsp:cNvPr id="0" name=""/>
        <dsp:cNvSpPr/>
      </dsp:nvSpPr>
      <dsp:spPr>
        <a:xfrm>
          <a:off x="211760" y="1006274"/>
          <a:ext cx="2069831" cy="1390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pPr>
          <a:r>
            <a:rPr lang="en-US" sz="1600" b="0" i="0" u="none" kern="1200" dirty="0"/>
            <a:t>Budget packets sent to vendors via email. </a:t>
          </a:r>
          <a:endParaRPr lang="en-US" sz="1600" kern="1200" dirty="0"/>
        </a:p>
      </dsp:txBody>
      <dsp:txXfrm>
        <a:off x="211760" y="1006274"/>
        <a:ext cx="2069831" cy="1390977"/>
      </dsp:txXfrm>
    </dsp:sp>
    <dsp:sp modelId="{E41E7729-FD3F-426D-804C-45BD60BD762D}">
      <dsp:nvSpPr>
        <dsp:cNvPr id="0" name=""/>
        <dsp:cNvSpPr/>
      </dsp:nvSpPr>
      <dsp:spPr>
        <a:xfrm rot="5400000">
          <a:off x="1562479" y="1776367"/>
          <a:ext cx="1988820" cy="203924"/>
        </a:xfrm>
        <a:prstGeom prst="corner">
          <a:avLst>
            <a:gd name="adj1" fmla="val 1000"/>
            <a:gd name="adj2" fmla="val 1000"/>
          </a:avLst>
        </a:prstGeom>
        <a:solidFill>
          <a:schemeClr val="l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sp>
    <dsp:sp modelId="{6C46E586-0364-4C52-98F9-74A7ACD803D1}">
      <dsp:nvSpPr>
        <dsp:cNvPr id="0" name=""/>
        <dsp:cNvSpPr/>
      </dsp:nvSpPr>
      <dsp:spPr>
        <a:xfrm>
          <a:off x="2454927" y="2872740"/>
          <a:ext cx="2549053" cy="662940"/>
        </a:xfrm>
        <a:prstGeom prst="chevron">
          <a:avLst>
            <a:gd name="adj" fmla="val 25000"/>
          </a:avLst>
        </a:prstGeom>
        <a:solidFill>
          <a:schemeClr val="accent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203200" rIns="101600" bIns="203200" numCol="1" spcCol="1270" anchor="ctr" anchorCtr="0">
          <a:noAutofit/>
        </a:bodyPr>
        <a:lstStyle/>
        <a:p>
          <a:pPr marL="0" lvl="0" indent="0" algn="ctr" defTabSz="711200">
            <a:lnSpc>
              <a:spcPct val="90000"/>
            </a:lnSpc>
            <a:spcBef>
              <a:spcPct val="0"/>
            </a:spcBef>
            <a:spcAft>
              <a:spcPct val="35000"/>
            </a:spcAft>
            <a:buNone/>
          </a:pPr>
          <a:r>
            <a:rPr lang="en-US" sz="1600" kern="1200" dirty="0"/>
            <a:t>September 9</a:t>
          </a:r>
        </a:p>
      </dsp:txBody>
      <dsp:txXfrm>
        <a:off x="2620662" y="2872740"/>
        <a:ext cx="2217583" cy="662940"/>
      </dsp:txXfrm>
    </dsp:sp>
    <dsp:sp modelId="{5E07F9E4-149C-4A89-848F-4ABDD305F0C5}">
      <dsp:nvSpPr>
        <dsp:cNvPr id="0" name=""/>
        <dsp:cNvSpPr/>
      </dsp:nvSpPr>
      <dsp:spPr>
        <a:xfrm>
          <a:off x="2658851" y="1006274"/>
          <a:ext cx="2069831" cy="1390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pPr>
          <a:r>
            <a:rPr lang="en-US" sz="1600" b="0" i="0" u="none" kern="1200" dirty="0"/>
            <a:t>Budget packets due returned</a:t>
          </a:r>
          <a:endParaRPr lang="en-US" sz="1600" kern="1200" dirty="0"/>
        </a:p>
      </dsp:txBody>
      <dsp:txXfrm>
        <a:off x="2658851" y="1006274"/>
        <a:ext cx="2069831" cy="1390977"/>
      </dsp:txXfrm>
    </dsp:sp>
    <dsp:sp modelId="{473F2067-7126-4D56-A328-5A8CFD3D8D52}">
      <dsp:nvSpPr>
        <dsp:cNvPr id="0" name=""/>
        <dsp:cNvSpPr/>
      </dsp:nvSpPr>
      <dsp:spPr>
        <a:xfrm rot="5400000">
          <a:off x="4009571" y="1776367"/>
          <a:ext cx="1988820" cy="203924"/>
        </a:xfrm>
        <a:prstGeom prst="corner">
          <a:avLst>
            <a:gd name="adj1" fmla="val 1000"/>
            <a:gd name="adj2" fmla="val 1000"/>
          </a:avLst>
        </a:prstGeom>
        <a:solidFill>
          <a:schemeClr val="lt1">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sp>
    <dsp:sp modelId="{7A0B5EFC-88FB-4ED5-994F-D5F6584C2293}">
      <dsp:nvSpPr>
        <dsp:cNvPr id="0" name=""/>
        <dsp:cNvSpPr/>
      </dsp:nvSpPr>
      <dsp:spPr>
        <a:xfrm>
          <a:off x="4902018" y="2872740"/>
          <a:ext cx="2549053" cy="662940"/>
        </a:xfrm>
        <a:prstGeom prst="chevron">
          <a:avLst>
            <a:gd name="adj" fmla="val 25000"/>
          </a:avLst>
        </a:prstGeom>
        <a:solidFill>
          <a:schemeClr val="accent5"/>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203200" rIns="101600" bIns="203200" numCol="1" spcCol="1270" anchor="ctr" anchorCtr="0">
          <a:noAutofit/>
        </a:bodyPr>
        <a:lstStyle/>
        <a:p>
          <a:pPr marL="0" lvl="0" indent="0" algn="ctr" defTabSz="711200">
            <a:lnSpc>
              <a:spcPct val="90000"/>
            </a:lnSpc>
            <a:spcBef>
              <a:spcPct val="0"/>
            </a:spcBef>
            <a:spcAft>
              <a:spcPct val="35000"/>
            </a:spcAft>
            <a:buNone/>
          </a:pPr>
          <a:r>
            <a:rPr lang="en-US" sz="1600" kern="1200" dirty="0"/>
            <a:t>Fall 2024</a:t>
          </a:r>
        </a:p>
      </dsp:txBody>
      <dsp:txXfrm>
        <a:off x="5067753" y="2872740"/>
        <a:ext cx="2217583" cy="662940"/>
      </dsp:txXfrm>
    </dsp:sp>
    <dsp:sp modelId="{FD7B29F2-0D66-4B4B-BC8A-82DA23575305}">
      <dsp:nvSpPr>
        <dsp:cNvPr id="0" name=""/>
        <dsp:cNvSpPr/>
      </dsp:nvSpPr>
      <dsp:spPr>
        <a:xfrm>
          <a:off x="5105943" y="1006274"/>
          <a:ext cx="2069831" cy="1390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pPr>
          <a:r>
            <a:rPr lang="en-US" sz="1600" b="0" i="0" u="none" kern="1200" dirty="0"/>
            <a:t>Contracts with 2025 rates prepared and sent to vendors for signature</a:t>
          </a:r>
          <a:endParaRPr lang="en-US" sz="1600" kern="1200" dirty="0"/>
        </a:p>
      </dsp:txBody>
      <dsp:txXfrm>
        <a:off x="5105943" y="1006274"/>
        <a:ext cx="2069831" cy="1390977"/>
      </dsp:txXfrm>
    </dsp:sp>
    <dsp:sp modelId="{2377F551-4CF6-4656-B644-60A7FC1B0F64}">
      <dsp:nvSpPr>
        <dsp:cNvPr id="0" name=""/>
        <dsp:cNvSpPr/>
      </dsp:nvSpPr>
      <dsp:spPr>
        <a:xfrm rot="5400000">
          <a:off x="6456662" y="1776367"/>
          <a:ext cx="1988820" cy="203924"/>
        </a:xfrm>
        <a:prstGeom prst="corner">
          <a:avLst>
            <a:gd name="adj1" fmla="val 1000"/>
            <a:gd name="adj2" fmla="val 1000"/>
          </a:avLst>
        </a:prstGeom>
        <a:solidFill>
          <a:schemeClr val="lt1">
            <a:hueOff val="0"/>
            <a:satOff val="0"/>
            <a:lumOff val="0"/>
            <a:alphaOff val="0"/>
          </a:scheme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sp>
    <dsp:sp modelId="{69ED255C-64AC-4764-BC2C-7679ECCC9FE9}">
      <dsp:nvSpPr>
        <dsp:cNvPr id="0" name=""/>
        <dsp:cNvSpPr/>
      </dsp:nvSpPr>
      <dsp:spPr>
        <a:xfrm>
          <a:off x="7349110" y="2872740"/>
          <a:ext cx="2549053" cy="662940"/>
        </a:xfrm>
        <a:prstGeom prst="chevron">
          <a:avLst>
            <a:gd name="adj" fmla="val 25000"/>
          </a:avLst>
        </a:prstGeom>
        <a:solidFill>
          <a:schemeClr val="accent3"/>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203200" rIns="101600" bIns="203200" numCol="1" spcCol="1270" anchor="ctr" anchorCtr="0">
          <a:noAutofit/>
        </a:bodyPr>
        <a:lstStyle/>
        <a:p>
          <a:pPr marL="0" lvl="0" indent="0" algn="ctr" defTabSz="711200">
            <a:lnSpc>
              <a:spcPct val="90000"/>
            </a:lnSpc>
            <a:spcBef>
              <a:spcPct val="0"/>
            </a:spcBef>
            <a:spcAft>
              <a:spcPct val="35000"/>
            </a:spcAft>
            <a:buNone/>
          </a:pPr>
          <a:r>
            <a:rPr lang="en-US" sz="1600" kern="1200" dirty="0"/>
            <a:t>January 1, 2025</a:t>
          </a:r>
        </a:p>
      </dsp:txBody>
      <dsp:txXfrm>
        <a:off x="7514845" y="2872740"/>
        <a:ext cx="2217583" cy="662940"/>
      </dsp:txXfrm>
    </dsp:sp>
    <dsp:sp modelId="{1F1B09A6-DA7E-41D1-B8A6-E3B6E775E5C1}">
      <dsp:nvSpPr>
        <dsp:cNvPr id="0" name=""/>
        <dsp:cNvSpPr/>
      </dsp:nvSpPr>
      <dsp:spPr>
        <a:xfrm>
          <a:off x="7553034" y="1006274"/>
          <a:ext cx="2069831" cy="1390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pPr>
          <a:r>
            <a:rPr lang="en-US" sz="1600" b="0" i="0" u="none" kern="1200" dirty="0"/>
            <a:t>2025 contracts and rates go into effect</a:t>
          </a:r>
          <a:endParaRPr lang="en-US" sz="1600" kern="1200" dirty="0"/>
        </a:p>
      </dsp:txBody>
      <dsp:txXfrm>
        <a:off x="7553034" y="1006274"/>
        <a:ext cx="2069831" cy="1390977"/>
      </dsp:txXfrm>
    </dsp:sp>
  </dsp:spTree>
</dsp:drawing>
</file>

<file path=ppt/diagrams/layout1.xml><?xml version="1.0" encoding="utf-8"?>
<dgm:layoutDef xmlns:dgm="http://schemas.openxmlformats.org/drawingml/2006/diagram" xmlns:a="http://schemas.openxmlformats.org/drawingml/2006/main" uniqueId="urn:microsoft.com/office/officeart/2016/7/layout/AccentHomeChevronProcess">
  <dgm:title val="Accent Home Chevron Process"/>
  <dgm:desc val="Use to show a progression; a timeline; sequential steps in a task, process, or workflow; or to emphasize movement or direction. Level 1 text appears inside an chevron shape, except the first shape which comes in a home shape, while Level 2 text appears above the invisible rectangle shapes."/>
  <dgm:catLst>
    <dgm:cat type="process" pri="500"/>
    <dgm:cat type="timeline"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contrsBasedOnsibTransCount">
      <dgm:if name="oneSibTrans" axis="ch" ptType="sibTrans" func="cnt" op="equ" val="1">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2"/>
          <dgm:constr type="w" for="ch" ptType="sibTrans" op="equ"/>
        </dgm:constrLst>
      </dgm:if>
      <dgm:else name="moreThanOneSibTrans">
        <dgm:choose name="contrsForMoreThanOneSibTrans">
          <dgm:if name="twoSibTrans" axis="ch" ptType="sibTrans" func="cnt" op="equ" val="2">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3"/>
              <dgm:constr type="w" for="ch" ptType="sibTrans" op="equ"/>
            </dgm:constrLst>
          </dgm:if>
          <dgm:else name="moreThanTwoSibTrans">
            <dgm:choose name="contrsForMoreThanTwoSibTrans">
              <dgm:if name="threeSibTrans" axis="ch" ptType="sibTrans" func="cnt" op="equ" val="3">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4"/>
                  <dgm:constr type="w" for="ch" ptType="sibTrans" op="equ"/>
                </dgm:constrLst>
              </dgm:if>
              <dgm:else name="moreThanThreeSibTrans">
                <dgm:choose name="contrsForMoreThanThreeSibTrans">
                  <dgm:if name="fourToSixSibTrans" axis="ch" ptType="sibTrans" func="cnt" op="lte" val="6">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5"/>
                      <dgm:constr type="w" for="ch" ptType="sibTrans" op="equ"/>
                    </dgm:constrLst>
                  </dgm:if>
                  <dgm:else name="moreThanSixSibTrans">
                    <dgm:choose name="contrsForMoreThanSixSibTrans">
                      <dgm:if name="sevenToEightSibTrans" axis="ch" ptType="sibTrans" func="cnt" op="lte" val="8">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7"/>
                          <dgm:constr type="w" for="ch" ptType="sibTrans" op="equ"/>
                        </dgm:constrLst>
                      </dgm:if>
                      <dgm:else name="moreThanEightSibTrans">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9"/>
                          <dgm:constr type="w" for="ch" ptType="sibTrans" op="equ"/>
                        </dgm:constrLst>
                      </dgm:else>
                    </dgm:choose>
                  </dgm:else>
                </dgm:choose>
              </dgm:else>
            </dgm:choose>
          </dgm:else>
        </dgm:choose>
      </dgm:else>
    </dgm:choose>
    <dgm:ruleLst/>
    <dgm:forEach name="Name6" axis="ch" ptType="node">
      <dgm:layoutNode name="composite">
        <dgm:alg type="composite"/>
        <dgm:shape xmlns:r="http://schemas.openxmlformats.org/officeDocument/2006/relationships" r:blip="">
          <dgm:adjLst/>
        </dgm:shape>
        <dgm:presOf/>
        <dgm:choose name="LayoutLTRorRTL">
          <dgm:if name="LayoutLTR" func="var" arg="dir" op="equ" val="norm">
            <dgm:constrLst>
              <dgm:constr type="w" for="ch" forName="L" refType="w" fact="0.08"/>
              <dgm:constr type="h" for="ch" forName="L" refType="h" fact="0.75"/>
              <dgm:constr type="l" for="ch" forName="L"/>
              <dgm:constr type="l" for="ch" forName="parTx"/>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l" for="ch" forName="desTx" refType="r" refFor="ch" refForName="L"/>
              <dgm:constr type="w" for="ch" forName="desTx" refType="w" fact="0.812"/>
              <dgm:constr type="w" for="ch" forName="EmptyPlaceHolder" refType="w" fact="0.82"/>
              <dgm:constr type="l" for="ch" forName="EmptyPlaceHolder" refType="r" refFor="ch" refForName="L"/>
              <dgm:constr type="b" for="ch" forName="EmptyPlaceHolder" refType="b" refFor="ch" refForName="L"/>
              <dgm:constr type="h" for="ch" forName="EmptyPlaceHolder" refType="t" refFor="ch" refForName="desTx"/>
            </dgm:constrLst>
          </dgm:if>
          <dgm:else name="LayoutRTL">
            <dgm:constrLst>
              <dgm:constr type="w" for="ch" forName="L" refType="w" fact="0.08"/>
              <dgm:constr type="h" for="ch" forName="L" refType="h" fact="0.75"/>
              <dgm:constr type="r" for="ch" forName="L" refType="w"/>
              <dgm:constr type="r" for="ch" forName="parTx" refType="w"/>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r" for="ch" forName="desTx" refType="l" refFor="ch" refForName="L"/>
              <dgm:constr type="w" for="ch" forName="desTx" refType="w" fact="0.812"/>
              <dgm:constr type="w" for="ch" forName="EmptyPlaceHolder" refType="w" fact="0.82"/>
              <dgm:constr type="h" for="ch" forName="EmptyPlaceHolder" refType="w" refFor="ch" refForName="L" fact="0.6"/>
              <dgm:constr type="b" for="ch" forName="EmptyPlaceHolder" refType="b" refFor="ch" refForName="L"/>
            </dgm:constrLst>
          </dgm:else>
        </dgm:choose>
        <dgm:layoutNode name="L" styleLbl="solidFgAcc1" moveWith="parTx">
          <dgm:varLst>
            <dgm:chMax val="0"/>
            <dgm:chPref val="0"/>
          </dgm:varLst>
          <dgm:alg type="sp"/>
          <dgm:choose name="Name310">
            <dgm:if name="Name311" func="var" arg="dir" op="equ" val="norm">
              <dgm:shape xmlns:r="http://schemas.openxmlformats.org/officeDocument/2006/relationships" rot="90" type="corner" r:blip="">
                <dgm:adjLst>
                  <dgm:adj idx="1" val="0.01"/>
                  <dgm:adj idx="2" val="0.01"/>
                </dgm:adjLst>
              </dgm:shape>
            </dgm:if>
            <dgm:else name="Name312">
              <dgm:shape xmlns:r="http://schemas.openxmlformats.org/officeDocument/2006/relationships" rot="180" type="corner" r:blip="">
                <dgm:adjLst>
                  <dgm:adj idx="1" val="0.01"/>
                  <dgm:adj idx="2" val="0.01"/>
                </dgm:adjLst>
              </dgm:shape>
            </dgm:else>
          </dgm:choose>
          <dgm:presOf/>
          <dgm:constrLst/>
          <dgm:ruleLst/>
        </dgm:layoutNode>
        <dgm:layoutNode name="parTx" styleLbl="alignNode1">
          <dgm:varLst>
            <dgm:chMax val="0"/>
            <dgm:chPref val="0"/>
            <dgm:bulletEnabled val="1"/>
          </dgm:varLst>
          <dgm:alg type="tx">
            <dgm:param type="txAnchorVert" val="mid"/>
            <dgm:param type="parTxLTRAlign" val="ctr"/>
            <dgm:param type="parTxRTLAlign" val="ctr"/>
          </dgm:alg>
          <dgm:choose name="MakeFirstNodeHomePlate">
            <dgm:if name="IfFirstNode" axis="self" ptType="node" func="pos" op="equ" val="1">
              <dgm:choose name="Name110">
                <dgm:if name="Name111" func="var" arg="dir" op="equ" val="norm">
                  <dgm:shape xmlns:r="http://schemas.openxmlformats.org/officeDocument/2006/relationships" type="homePlate" r:blip="">
                    <dgm:adjLst>
                      <dgm:adj idx="1" val="0.25"/>
                    </dgm:adjLst>
                  </dgm:shape>
                </dgm:if>
                <dgm:else name="Name112">
                  <dgm:shape xmlns:r="http://schemas.openxmlformats.org/officeDocument/2006/relationships" rot="180" type="homePlate" r:blip="">
                    <dgm:adjLst>
                      <dgm:adj idx="1" val="0.25"/>
                    </dgm:adjLst>
                  </dgm:shape>
                </dgm:else>
              </dgm:choose>
            </dgm:if>
            <dgm:else name="MakeRestOfNodesChevrons">
              <dgm:choose name="Name10">
                <dgm:if name="Name11" func="var" arg="dir" op="equ" val="norm">
                  <dgm:shape xmlns:r="http://schemas.openxmlformats.org/officeDocument/2006/relationships" type="chevron" r:blip="">
                    <dgm:adjLst>
                      <dgm:adj idx="1" val="0.25"/>
                    </dgm:adjLst>
                  </dgm:shape>
                </dgm:if>
                <dgm:else name="Name12">
                  <dgm:shape xmlns:r="http://schemas.openxmlformats.org/officeDocument/2006/relationships" rot="180" type="chevron" r:blip="">
                    <dgm:adjLst>
                      <dgm:adj idx="1" val="0.25"/>
                    </dgm:adjLst>
                  </dgm:shape>
                </dgm:else>
              </dgm:choose>
            </dgm:else>
          </dgm:choose>
          <dgm:presOf axis="self" ptType="node"/>
          <dgm:constrLst>
            <dgm:constr type="tMarg" refType="primFontSz"/>
            <dgm:constr type="bMarg" refType="primFontSz"/>
            <dgm:constr type="lMarg" refType="primFontSz" fact="0.5"/>
            <dgm:constr type="rMarg" refType="primFontSz" fact="0.5"/>
          </dgm:constrLst>
          <dgm:ruleLst>
            <dgm:rule type="primFontSz" val="13" fact="NaN" max="NaN"/>
          </dgm:ruleLst>
        </dgm:layoutNode>
        <dgm:layoutNode name="desTx" styleLbl="revTx" moveWith="parTx">
          <dgm:varLst>
            <dgm:chMax val="0"/>
            <dgm:chPref val="0"/>
            <dgm:bulletEnabled val="1"/>
          </dgm:varLst>
          <dgm:choose name="Name210">
            <dgm:if name="Name211" func="var" arg="dir" op="equ" val="norm">
              <dgm:alg type="tx">
                <dgm:param type="txAnchorVert" val="t"/>
                <dgm:param type="parTxLTRAlign" val="l"/>
                <dgm:param type="shpTxLTRAlignCh" val="l"/>
                <dgm:param type="parTxRTLAlign" val="l"/>
                <dgm:param type="shpTxRTLAlignCh" val="l"/>
              </dgm:alg>
            </dgm:if>
            <dgm:else name="Name212">
              <dgm:alg type="tx">
                <dgm:param type="txAnchorVert" val="t"/>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 ptType="node"/>
          <dgm:constrLst>
            <dgm:constr type="tMarg"/>
            <dgm:constr type="bMarg"/>
            <dgm:constr type="lMarg"/>
            <dgm:constr type="rMarg"/>
          </dgm:constrLst>
          <dgm:ruleLst>
            <dgm:rule type="primFontSz" val="11" fact="NaN" max="NaN"/>
            <dgm:rule type="secFontSz" val="9" fact="NaN" max="NaN"/>
          </dgm:ruleLst>
        </dgm:layoutNode>
        <dgm:layoutNode name="EmptyPlaceHolder">
          <dgm:alg type="sp"/>
          <dgm:shape xmlns:r="http://schemas.openxmlformats.org/officeDocument/2006/relationships" r:blip="">
            <dgm:adjLst/>
          </dgm:shape>
          <dgm:presOf/>
          <dgm:constr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A28068-AFBD-4979-B752-9EB6F90B1386}" type="datetimeFigureOut">
              <a:rPr lang="en-US" smtClean="0"/>
              <a:t>7/12/2024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939589-3E79-4C82-AA4A-FE78234FAA59}" type="slidenum">
              <a:rPr lang="en-US" smtClean="0"/>
              <a:t>‹#›</a:t>
            </a:fld>
            <a:endParaRPr lang="en-US" dirty="0"/>
          </a:p>
        </p:txBody>
      </p:sp>
    </p:spTree>
    <p:extLst>
      <p:ext uri="{BB962C8B-B14F-4D97-AF65-F5344CB8AC3E}">
        <p14:creationId xmlns:p14="http://schemas.microsoft.com/office/powerpoint/2010/main" val="2194968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9780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45537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4553712"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784848" y="1681163"/>
            <a:ext cx="45537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784848" y="2505075"/>
            <a:ext cx="4553712"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4" name="Graphic 16">
            <a:extLst>
              <a:ext uri="{FF2B5EF4-FFF2-40B4-BE49-F238E27FC236}">
                <a16:creationId xmlns:a16="http://schemas.microsoft.com/office/drawing/2014/main" id="{9BBD3F4B-0836-48C5-AC68-747456D1DD50}"/>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6" name="Graphic 14">
            <a:extLst>
              <a:ext uri="{FF2B5EF4-FFF2-40B4-BE49-F238E27FC236}">
                <a16:creationId xmlns:a16="http://schemas.microsoft.com/office/drawing/2014/main" id="{9B4398D5-99F4-4F83-AA77-9B4177648CAF}"/>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Tree>
    <p:extLst>
      <p:ext uri="{BB962C8B-B14F-4D97-AF65-F5344CB8AC3E}">
        <p14:creationId xmlns:p14="http://schemas.microsoft.com/office/powerpoint/2010/main" val="937595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4983480" y="1681163"/>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4983480" y="2505075"/>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4" name="Graphic 16">
            <a:extLst>
              <a:ext uri="{FF2B5EF4-FFF2-40B4-BE49-F238E27FC236}">
                <a16:creationId xmlns:a16="http://schemas.microsoft.com/office/drawing/2014/main" id="{9BBD3F4B-0836-48C5-AC68-747456D1DD50}"/>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6" name="Graphic 14">
            <a:extLst>
              <a:ext uri="{FF2B5EF4-FFF2-40B4-BE49-F238E27FC236}">
                <a16:creationId xmlns:a16="http://schemas.microsoft.com/office/drawing/2014/main" id="{9B4398D5-99F4-4F83-AA77-9B4177648CAF}"/>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5" name="Text Placeholder 4">
            <a:extLst>
              <a:ext uri="{FF2B5EF4-FFF2-40B4-BE49-F238E27FC236}">
                <a16:creationId xmlns:a16="http://schemas.microsoft.com/office/drawing/2014/main" id="{2D693B15-7265-4478-9579-62FCD5222D04}"/>
              </a:ext>
            </a:extLst>
          </p:cNvPr>
          <p:cNvSpPr>
            <a:spLocks noGrp="1"/>
          </p:cNvSpPr>
          <p:nvPr>
            <p:ph type="body" sz="quarter" idx="13"/>
          </p:nvPr>
        </p:nvSpPr>
        <p:spPr>
          <a:xfrm>
            <a:off x="8531352" y="1769269"/>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5">
            <a:extLst>
              <a:ext uri="{FF2B5EF4-FFF2-40B4-BE49-F238E27FC236}">
                <a16:creationId xmlns:a16="http://schemas.microsoft.com/office/drawing/2014/main" id="{48F9E92F-BB16-4896-A47F-6497C3D705B9}"/>
              </a:ext>
            </a:extLst>
          </p:cNvPr>
          <p:cNvSpPr>
            <a:spLocks noGrp="1"/>
          </p:cNvSpPr>
          <p:nvPr>
            <p:ph sz="quarter" idx="14"/>
          </p:nvPr>
        </p:nvSpPr>
        <p:spPr>
          <a:xfrm>
            <a:off x="8531352" y="2593181"/>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73079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6391656" y="804672"/>
            <a:ext cx="4434840" cy="886968"/>
          </a:xfrm>
        </p:spPr>
        <p:txBody>
          <a:bodyPr anchor="b"/>
          <a:lstStyle>
            <a:lvl1pPr algn="l">
              <a:defRPr sz="5400" b="0" i="0" cap="none" baseline="0"/>
            </a:lvl1pPr>
          </a:lstStyle>
          <a:p>
            <a:r>
              <a:rPr lang="en-US" dirty="0"/>
              <a:t>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4" y="1801368"/>
            <a:ext cx="4434840" cy="4754880"/>
          </a:xfrm>
        </p:spPr>
        <p:txBody>
          <a:bodyPr>
            <a:normAutofit/>
          </a:bodyPr>
          <a:lstStyle>
            <a:lvl1pPr marL="0" indent="0" algn="l">
              <a:lnSpc>
                <a:spcPct val="11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a:lstStyle>
            <a:lvl1pPr>
              <a:defRPr>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108960"/>
            <a:ext cx="5221224" cy="3447288"/>
          </a:xfrm>
        </p:spPr>
        <p:txBody>
          <a:bodyPr anchor="ctr"/>
          <a:lstStyle>
            <a:lvl1pPr algn="ctr">
              <a:buNone/>
              <a:defRPr>
                <a:solidFill>
                  <a:schemeClr val="bg1"/>
                </a:solidFill>
              </a:defRPr>
            </a:lvl1pPr>
          </a:lstStyle>
          <a:p>
            <a:r>
              <a:rPr lang="en-US"/>
              <a:t>Click icon to add picture</a:t>
            </a:r>
            <a:endParaRPr lang="en-US" dirty="0"/>
          </a:p>
        </p:txBody>
      </p:sp>
      <p:sp>
        <p:nvSpPr>
          <p:cNvPr id="10" name="Picture Placeholder 12">
            <a:extLst>
              <a:ext uri="{FF2B5EF4-FFF2-40B4-BE49-F238E27FC236}">
                <a16:creationId xmlns:a16="http://schemas.microsoft.com/office/drawing/2014/main" id="{F146D6C1-343E-4F97-A565-55BBB15F4C77}"/>
              </a:ext>
            </a:extLst>
          </p:cNvPr>
          <p:cNvSpPr>
            <a:spLocks noGrp="1"/>
          </p:cNvSpPr>
          <p:nvPr>
            <p:ph type="pic" sz="quarter" idx="14"/>
          </p:nvPr>
        </p:nvSpPr>
        <p:spPr>
          <a:xfrm>
            <a:off x="283464"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
        <p:nvSpPr>
          <p:cNvPr id="11" name="Picture Placeholder 12">
            <a:extLst>
              <a:ext uri="{FF2B5EF4-FFF2-40B4-BE49-F238E27FC236}">
                <a16:creationId xmlns:a16="http://schemas.microsoft.com/office/drawing/2014/main" id="{BA123E2D-4554-47D5-B0EC-0C47EDB41626}"/>
              </a:ext>
            </a:extLst>
          </p:cNvPr>
          <p:cNvSpPr>
            <a:spLocks noGrp="1"/>
          </p:cNvSpPr>
          <p:nvPr>
            <p:ph type="pic" sz="quarter" idx="15"/>
          </p:nvPr>
        </p:nvSpPr>
        <p:spPr>
          <a:xfrm>
            <a:off x="3044952"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257891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3186EA6A-5CD5-4DF7-9C8A-EDFAF28A80D9}"/>
              </a:ext>
            </a:extLst>
          </p:cNvPr>
          <p:cNvSpPr>
            <a:spLocks noGrp="1"/>
          </p:cNvSpPr>
          <p:nvPr>
            <p:ph type="pic" sz="quarter" idx="14"/>
          </p:nvPr>
        </p:nvSpPr>
        <p:spPr>
          <a:xfrm>
            <a:off x="1777111" y="407499"/>
            <a:ext cx="1952279" cy="1952279"/>
          </a:xfrm>
          <a:custGeom>
            <a:avLst/>
            <a:gdLst>
              <a:gd name="connsiteX0" fmla="*/ 976140 w 1952279"/>
              <a:gd name="connsiteY0" fmla="*/ 0 h 1952279"/>
              <a:gd name="connsiteX1" fmla="*/ 1952279 w 1952279"/>
              <a:gd name="connsiteY1" fmla="*/ 976140 h 1952279"/>
              <a:gd name="connsiteX2" fmla="*/ 976140 w 1952279"/>
              <a:gd name="connsiteY2" fmla="*/ 1952279 h 1952279"/>
              <a:gd name="connsiteX3" fmla="*/ 0 w 1952279"/>
              <a:gd name="connsiteY3" fmla="*/ 976140 h 1952279"/>
              <a:gd name="connsiteX4" fmla="*/ 976140 w 1952279"/>
              <a:gd name="connsiteY4" fmla="*/ 0 h 195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279" h="1952279">
                <a:moveTo>
                  <a:pt x="976140" y="0"/>
                </a:moveTo>
                <a:cubicBezTo>
                  <a:pt x="1515247" y="0"/>
                  <a:pt x="1952279" y="437033"/>
                  <a:pt x="1952279" y="976140"/>
                </a:cubicBezTo>
                <a:cubicBezTo>
                  <a:pt x="1952279" y="1515246"/>
                  <a:pt x="1515247" y="1952279"/>
                  <a:pt x="976140" y="1952279"/>
                </a:cubicBezTo>
                <a:cubicBezTo>
                  <a:pt x="437033" y="1952279"/>
                  <a:pt x="0" y="1515246"/>
                  <a:pt x="0" y="976140"/>
                </a:cubicBezTo>
                <a:cubicBezTo>
                  <a:pt x="0" y="437033"/>
                  <a:pt x="437033" y="0"/>
                  <a:pt x="976140"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2" name="Picture Placeholder 31">
            <a:extLst>
              <a:ext uri="{FF2B5EF4-FFF2-40B4-BE49-F238E27FC236}">
                <a16:creationId xmlns:a16="http://schemas.microsoft.com/office/drawing/2014/main" id="{83D5117F-F235-498D-99A5-9DE2D665576C}"/>
              </a:ext>
            </a:extLst>
          </p:cNvPr>
          <p:cNvSpPr>
            <a:spLocks noGrp="1"/>
          </p:cNvSpPr>
          <p:nvPr>
            <p:ph type="pic" sz="quarter" idx="15"/>
          </p:nvPr>
        </p:nvSpPr>
        <p:spPr>
          <a:xfrm>
            <a:off x="3528345" y="1972581"/>
            <a:ext cx="2290065" cy="2273502"/>
          </a:xfrm>
          <a:custGeom>
            <a:avLst/>
            <a:gdLst>
              <a:gd name="connsiteX0" fmla="*/ 1145032 w 2290065"/>
              <a:gd name="connsiteY0" fmla="*/ 0 h 2273502"/>
              <a:gd name="connsiteX1" fmla="*/ 2290065 w 2290065"/>
              <a:gd name="connsiteY1" fmla="*/ 1145033 h 2273502"/>
              <a:gd name="connsiteX2" fmla="*/ 1375797 w 2290065"/>
              <a:gd name="connsiteY2" fmla="*/ 2266803 h 2273502"/>
              <a:gd name="connsiteX3" fmla="*/ 1331903 w 2290065"/>
              <a:gd name="connsiteY3" fmla="*/ 2273502 h 2273502"/>
              <a:gd name="connsiteX4" fmla="*/ 958162 w 2290065"/>
              <a:gd name="connsiteY4" fmla="*/ 2273502 h 2273502"/>
              <a:gd name="connsiteX5" fmla="*/ 914268 w 2290065"/>
              <a:gd name="connsiteY5" fmla="*/ 2266803 h 2273502"/>
              <a:gd name="connsiteX6" fmla="*/ 5911 w 2290065"/>
              <a:gd name="connsiteY6" fmla="*/ 1262106 h 2273502"/>
              <a:gd name="connsiteX7" fmla="*/ 0 w 2290065"/>
              <a:gd name="connsiteY7" fmla="*/ 1145053 h 2273502"/>
              <a:gd name="connsiteX8" fmla="*/ 0 w 2290065"/>
              <a:gd name="connsiteY8" fmla="*/ 1145014 h 2273502"/>
              <a:gd name="connsiteX9" fmla="*/ 5911 w 2290065"/>
              <a:gd name="connsiteY9" fmla="*/ 1027960 h 2273502"/>
              <a:gd name="connsiteX10" fmla="*/ 1145032 w 2290065"/>
              <a:gd name="connsiteY10" fmla="*/ 0 h 227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0065" h="2273502">
                <a:moveTo>
                  <a:pt x="1145032" y="0"/>
                </a:moveTo>
                <a:cubicBezTo>
                  <a:pt x="1777417" y="0"/>
                  <a:pt x="2290065" y="512649"/>
                  <a:pt x="2290065" y="1145033"/>
                </a:cubicBezTo>
                <a:cubicBezTo>
                  <a:pt x="2290065" y="1698370"/>
                  <a:pt x="1897569" y="2160033"/>
                  <a:pt x="1375797" y="2266803"/>
                </a:cubicBezTo>
                <a:lnTo>
                  <a:pt x="1331903" y="2273502"/>
                </a:lnTo>
                <a:lnTo>
                  <a:pt x="958162" y="2273502"/>
                </a:lnTo>
                <a:lnTo>
                  <a:pt x="914268" y="2266803"/>
                </a:lnTo>
                <a:cubicBezTo>
                  <a:pt x="429765" y="2167660"/>
                  <a:pt x="56730" y="1762511"/>
                  <a:pt x="5911" y="1262106"/>
                </a:cubicBezTo>
                <a:lnTo>
                  <a:pt x="0" y="1145053"/>
                </a:lnTo>
                <a:lnTo>
                  <a:pt x="0" y="1145014"/>
                </a:lnTo>
                <a:lnTo>
                  <a:pt x="5911" y="1027960"/>
                </a:lnTo>
                <a:cubicBezTo>
                  <a:pt x="64548" y="450571"/>
                  <a:pt x="552172" y="0"/>
                  <a:pt x="1145032"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1" name="Picture Placeholder 30">
            <a:extLst>
              <a:ext uri="{FF2B5EF4-FFF2-40B4-BE49-F238E27FC236}">
                <a16:creationId xmlns:a16="http://schemas.microsoft.com/office/drawing/2014/main" id="{E1E0A794-F1D3-4628-B5B1-9D48AB34C3D4}"/>
              </a:ext>
            </a:extLst>
          </p:cNvPr>
          <p:cNvSpPr>
            <a:spLocks noGrp="1"/>
          </p:cNvSpPr>
          <p:nvPr>
            <p:ph type="pic" sz="quarter" idx="16"/>
          </p:nvPr>
        </p:nvSpPr>
        <p:spPr>
          <a:xfrm>
            <a:off x="5579539" y="4386312"/>
            <a:ext cx="3119293" cy="2462810"/>
          </a:xfrm>
          <a:custGeom>
            <a:avLst/>
            <a:gdLst>
              <a:gd name="connsiteX0" fmla="*/ 1559647 w 3119293"/>
              <a:gd name="connsiteY0" fmla="*/ 0 h 2462810"/>
              <a:gd name="connsiteX1" fmla="*/ 3119293 w 3119293"/>
              <a:gd name="connsiteY1" fmla="*/ 1559647 h 2462810"/>
              <a:gd name="connsiteX2" fmla="*/ 2852930 w 3119293"/>
              <a:gd name="connsiteY2" fmla="*/ 2431660 h 2462810"/>
              <a:gd name="connsiteX3" fmla="*/ 2829636 w 3119293"/>
              <a:gd name="connsiteY3" fmla="*/ 2462810 h 2462810"/>
              <a:gd name="connsiteX4" fmla="*/ 289658 w 3119293"/>
              <a:gd name="connsiteY4" fmla="*/ 2462810 h 2462810"/>
              <a:gd name="connsiteX5" fmla="*/ 266363 w 3119293"/>
              <a:gd name="connsiteY5" fmla="*/ 2431660 h 2462810"/>
              <a:gd name="connsiteX6" fmla="*/ 0 w 3119293"/>
              <a:gd name="connsiteY6" fmla="*/ 1559647 h 2462810"/>
              <a:gd name="connsiteX7" fmla="*/ 1559647 w 3119293"/>
              <a:gd name="connsiteY7" fmla="*/ 0 h 246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9293" h="2462810">
                <a:moveTo>
                  <a:pt x="1559647" y="0"/>
                </a:moveTo>
                <a:cubicBezTo>
                  <a:pt x="2421016" y="0"/>
                  <a:pt x="3119293" y="698278"/>
                  <a:pt x="3119293" y="1559647"/>
                </a:cubicBezTo>
                <a:cubicBezTo>
                  <a:pt x="3119293" y="1882660"/>
                  <a:pt x="3021098" y="2182739"/>
                  <a:pt x="2852930" y="2431660"/>
                </a:cubicBezTo>
                <a:lnTo>
                  <a:pt x="2829636" y="2462810"/>
                </a:lnTo>
                <a:lnTo>
                  <a:pt x="289658" y="2462810"/>
                </a:lnTo>
                <a:lnTo>
                  <a:pt x="266363" y="2431660"/>
                </a:lnTo>
                <a:cubicBezTo>
                  <a:pt x="98195" y="2182739"/>
                  <a:pt x="0" y="1882660"/>
                  <a:pt x="0" y="1559647"/>
                </a:cubicBezTo>
                <a:cubicBezTo>
                  <a:pt x="0" y="698278"/>
                  <a:pt x="698278" y="0"/>
                  <a:pt x="1559647"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0" name="Picture Placeholder 29">
            <a:extLst>
              <a:ext uri="{FF2B5EF4-FFF2-40B4-BE49-F238E27FC236}">
                <a16:creationId xmlns:a16="http://schemas.microsoft.com/office/drawing/2014/main" id="{B8D3F45B-B631-47D3-A33C-71CEC2B3602C}"/>
              </a:ext>
            </a:extLst>
          </p:cNvPr>
          <p:cNvSpPr>
            <a:spLocks noGrp="1"/>
          </p:cNvSpPr>
          <p:nvPr>
            <p:ph type="pic" sz="quarter" idx="17"/>
          </p:nvPr>
        </p:nvSpPr>
        <p:spPr>
          <a:xfrm>
            <a:off x="1092905" y="4018982"/>
            <a:ext cx="3854161" cy="2839018"/>
          </a:xfrm>
          <a:custGeom>
            <a:avLst/>
            <a:gdLst>
              <a:gd name="connsiteX0" fmla="*/ 1927061 w 3854161"/>
              <a:gd name="connsiteY0" fmla="*/ 0 h 2839018"/>
              <a:gd name="connsiteX1" fmla="*/ 1927101 w 3854161"/>
              <a:gd name="connsiteY1" fmla="*/ 0 h 2839018"/>
              <a:gd name="connsiteX2" fmla="*/ 2124114 w 3854161"/>
              <a:gd name="connsiteY2" fmla="*/ 9948 h 2839018"/>
              <a:gd name="connsiteX3" fmla="*/ 3854161 w 3854161"/>
              <a:gd name="connsiteY3" fmla="*/ 1927080 h 2839018"/>
              <a:gd name="connsiteX4" fmla="*/ 3702722 w 3854161"/>
              <a:gd name="connsiteY4" fmla="*/ 2677187 h 2839018"/>
              <a:gd name="connsiteX5" fmla="*/ 3624763 w 3854161"/>
              <a:gd name="connsiteY5" fmla="*/ 2839018 h 2839018"/>
              <a:gd name="connsiteX6" fmla="*/ 229398 w 3854161"/>
              <a:gd name="connsiteY6" fmla="*/ 2839018 h 2839018"/>
              <a:gd name="connsiteX7" fmla="*/ 151440 w 3854161"/>
              <a:gd name="connsiteY7" fmla="*/ 2677187 h 2839018"/>
              <a:gd name="connsiteX8" fmla="*/ 0 w 3854161"/>
              <a:gd name="connsiteY8" fmla="*/ 1927080 h 2839018"/>
              <a:gd name="connsiteX9" fmla="*/ 1730048 w 3854161"/>
              <a:gd name="connsiteY9" fmla="*/ 9948 h 28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4161" h="2839018">
                <a:moveTo>
                  <a:pt x="1927061" y="0"/>
                </a:moveTo>
                <a:lnTo>
                  <a:pt x="1927101" y="0"/>
                </a:lnTo>
                <a:lnTo>
                  <a:pt x="2124114" y="9948"/>
                </a:lnTo>
                <a:cubicBezTo>
                  <a:pt x="3095856" y="108634"/>
                  <a:pt x="3854161" y="929301"/>
                  <a:pt x="3854161" y="1927080"/>
                </a:cubicBezTo>
                <a:cubicBezTo>
                  <a:pt x="3854161" y="2193154"/>
                  <a:pt x="3800237" y="2446634"/>
                  <a:pt x="3702722" y="2677187"/>
                </a:cubicBezTo>
                <a:lnTo>
                  <a:pt x="3624763" y="2839018"/>
                </a:lnTo>
                <a:lnTo>
                  <a:pt x="229398" y="2839018"/>
                </a:lnTo>
                <a:lnTo>
                  <a:pt x="151440" y="2677187"/>
                </a:lnTo>
                <a:cubicBezTo>
                  <a:pt x="53924" y="2446634"/>
                  <a:pt x="0" y="2193154"/>
                  <a:pt x="0" y="1927080"/>
                </a:cubicBezTo>
                <a:cubicBezTo>
                  <a:pt x="0" y="929301"/>
                  <a:pt x="758305" y="108634"/>
                  <a:pt x="1730048" y="9948"/>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a:xfrm>
            <a:off x="5760720" y="585216"/>
            <a:ext cx="5276088" cy="2276856"/>
          </a:xfrm>
        </p:spPr>
        <p:txBody>
          <a:bodyPr anchor="b"/>
          <a:lstStyle>
            <a:lvl1pPr algn="r">
              <a:defRPr sz="4800" b="1" cap="all" spc="400" baseline="0">
                <a:solidFill>
                  <a:schemeClr val="bg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a:lstStyle>
            <a:lvl1pPr>
              <a:defRPr>
                <a:solidFill>
                  <a:schemeClr val="bg1"/>
                </a:solidFill>
              </a:defRPr>
            </a:lvl1pPr>
          </a:lstStyle>
          <a:p>
            <a:r>
              <a:rPr lang="en-US" dirty="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dirty="0"/>
          </a:p>
        </p:txBody>
      </p:sp>
      <p:sp>
        <p:nvSpPr>
          <p:cNvPr id="8" name="Graphic 32">
            <a:extLst>
              <a:ext uri="{FF2B5EF4-FFF2-40B4-BE49-F238E27FC236}">
                <a16:creationId xmlns:a16="http://schemas.microsoft.com/office/drawing/2014/main" id="{846CD0EA-B0AA-4845-81A5-4ADD7C58B12F}"/>
              </a:ext>
            </a:extLst>
          </p:cNvPr>
          <p:cNvSpPr/>
          <p:nvPr userDrawn="1"/>
        </p:nvSpPr>
        <p:spPr>
          <a:xfrm>
            <a:off x="1472366" y="185953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0" name="Graphic 33">
            <a:extLst>
              <a:ext uri="{FF2B5EF4-FFF2-40B4-BE49-F238E27FC236}">
                <a16:creationId xmlns:a16="http://schemas.microsoft.com/office/drawing/2014/main" id="{0E97A0CB-7CB1-47F0-BD48-EEECBAC39CD2}"/>
              </a:ext>
            </a:extLst>
          </p:cNvPr>
          <p:cNvSpPr/>
          <p:nvPr userDrawn="1"/>
        </p:nvSpPr>
        <p:spPr>
          <a:xfrm>
            <a:off x="2014523" y="3146867"/>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12" name="Graphic 31">
            <a:extLst>
              <a:ext uri="{FF2B5EF4-FFF2-40B4-BE49-F238E27FC236}">
                <a16:creationId xmlns:a16="http://schemas.microsoft.com/office/drawing/2014/main" id="{477816C9-06CB-4BC5-B26B-6A2877BD941A}"/>
              </a:ext>
            </a:extLst>
          </p:cNvPr>
          <p:cNvSpPr/>
          <p:nvPr userDrawn="1"/>
        </p:nvSpPr>
        <p:spPr>
          <a:xfrm>
            <a:off x="5404920" y="450829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760720" y="3127248"/>
            <a:ext cx="5276088" cy="1124712"/>
          </a:xfrm>
        </p:spPr>
        <p:txBody>
          <a:bodyPr/>
          <a:lstStyle>
            <a:lvl1pPr marL="0" indent="0" algn="r">
              <a:buNone/>
              <a:defRPr sz="18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01045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r>
              <a:rPr lang="en-US" dirty="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291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r>
              <a:rPr lang="en-US" dirty="0"/>
              <a:t>9/3/20XX</a:t>
            </a:r>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867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6805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775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2 Slide">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98448" y="594360"/>
            <a:ext cx="6272784" cy="2843784"/>
          </a:xfrm>
        </p:spPr>
        <p:txBody>
          <a:bodyPr anchor="b"/>
          <a:lstStyle>
            <a:lvl1pPr algn="l">
              <a:defRPr sz="5400" b="1" i="0" cap="all" baseline="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5641848" y="4700016"/>
            <a:ext cx="5093208" cy="1197864"/>
          </a:xfrm>
        </p:spPr>
        <p:txBody>
          <a:bodyPr>
            <a:normAutofit/>
          </a:bodyPr>
          <a:lstStyle>
            <a:lvl1pPr marL="0" indent="0" algn="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9" name="Straight Connector 8">
            <a:extLst>
              <a:ext uri="{FF2B5EF4-FFF2-40B4-BE49-F238E27FC236}">
                <a16:creationId xmlns:a16="http://schemas.microsoft.com/office/drawing/2014/main" id="{8E825845-66DD-4B77-A729-CD97D156FE6C}"/>
              </a:ext>
            </a:extLst>
          </p:cNvPr>
          <p:cNvCxnSpPr>
            <a:cxnSpLocks/>
          </p:cNvCxnSpPr>
          <p:nvPr userDrawn="1"/>
        </p:nvCxnSpPr>
        <p:spPr>
          <a:xfrm>
            <a:off x="1301262"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spTree>
    <p:extLst>
      <p:ext uri="{BB962C8B-B14F-4D97-AF65-F5344CB8AC3E}">
        <p14:creationId xmlns:p14="http://schemas.microsoft.com/office/powerpoint/2010/main" val="2137906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Only">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p:nvPr>
        </p:nvSpPr>
        <p:spPr>
          <a:xfrm>
            <a:off x="1366432"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anchor="ctr">
            <a:noAutofit/>
          </a:bodyPr>
          <a:lstStyle>
            <a:lvl1pPr algn="ctr">
              <a:buNone/>
              <a:defRPr sz="1600" b="1">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202936" y="585216"/>
            <a:ext cx="5833872" cy="2276856"/>
          </a:xfrm>
        </p:spPr>
        <p:txBody>
          <a:bodyPr anchor="b"/>
          <a:lstStyle>
            <a:lvl1pPr algn="r">
              <a:defRPr sz="6000" b="1" cap="all" spc="400" baseline="0">
                <a:solidFill>
                  <a:schemeClr val="bg1"/>
                </a:solidFill>
              </a:defRPr>
            </a:lvl1pPr>
          </a:lstStyle>
          <a:p>
            <a:r>
              <a:rPr lang="en-US" dirty="0"/>
              <a:t>Title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a:lstStyle>
            <a:lvl1pPr>
              <a:defRPr>
                <a:solidFill>
                  <a:schemeClr val="bg1"/>
                </a:solidFill>
              </a:defRPr>
            </a:lvl1pPr>
          </a:lstStyle>
          <a:p>
            <a:r>
              <a:rPr lang="en-US" dirty="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202936" y="3127248"/>
            <a:ext cx="5833872" cy="3118104"/>
          </a:xfrm>
        </p:spPr>
        <p:txBody>
          <a:bodyPr/>
          <a:lstStyle>
            <a:lvl1pPr marL="0" indent="0" algn="r">
              <a:buNone/>
              <a:defRPr sz="1800">
                <a:solidFill>
                  <a:schemeClr val="bg1"/>
                </a:solidFill>
              </a:defRPr>
            </a:lvl1pPr>
          </a:lstStyle>
          <a:p>
            <a:pPr lvl="0"/>
            <a:r>
              <a:rPr lang="en-US"/>
              <a:t>Click to edit Master text styles</a:t>
            </a:r>
          </a:p>
        </p:txBody>
      </p:sp>
      <p:sp>
        <p:nvSpPr>
          <p:cNvPr id="11" name="Graphic 12">
            <a:extLst>
              <a:ext uri="{FF2B5EF4-FFF2-40B4-BE49-F238E27FC236}">
                <a16:creationId xmlns:a16="http://schemas.microsoft.com/office/drawing/2014/main" id="{EA1B6985-3E5A-40F4-9268-D4AB3BBF8C91}"/>
              </a:ext>
            </a:extLst>
          </p:cNvPr>
          <p:cNvSpPr/>
          <p:nvPr userDrawn="1"/>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3" name="Graphic 13">
            <a:extLst>
              <a:ext uri="{FF2B5EF4-FFF2-40B4-BE49-F238E27FC236}">
                <a16:creationId xmlns:a16="http://schemas.microsoft.com/office/drawing/2014/main" id="{338BC906-9D03-4280-85E8-21A81BC21D73}"/>
              </a:ext>
            </a:extLst>
          </p:cNvPr>
          <p:cNvSpPr/>
          <p:nvPr userDrawn="1"/>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7" name="Graphic 15">
            <a:extLst>
              <a:ext uri="{FF2B5EF4-FFF2-40B4-BE49-F238E27FC236}">
                <a16:creationId xmlns:a16="http://schemas.microsoft.com/office/drawing/2014/main" id="{C5C06D53-C9F6-47E8-BFE1-B8193A1AED8B}"/>
              </a:ext>
            </a:extLst>
          </p:cNvPr>
          <p:cNvSpPr/>
          <p:nvPr userDrawn="1"/>
        </p:nvSpPr>
        <p:spPr>
          <a:xfrm>
            <a:off x="1669987"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Tree>
    <p:extLst>
      <p:ext uri="{BB962C8B-B14F-4D97-AF65-F5344CB8AC3E}">
        <p14:creationId xmlns:p14="http://schemas.microsoft.com/office/powerpoint/2010/main" val="2490768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p:nvPr>
        </p:nvSpPr>
        <p:spPr>
          <a:xfrm>
            <a:off x="7451965" y="1665520"/>
            <a:ext cx="4266960" cy="426696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a:xfrm>
            <a:off x="804672" y="1335024"/>
            <a:ext cx="6190488" cy="1179576"/>
          </a:xfrm>
        </p:spPr>
        <p:txBody>
          <a:bodyPr lIns="91440" tIns="45720" rIns="91440" bIns="45720" anchor="b"/>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850392" y="2825496"/>
            <a:ext cx="6190488" cy="3346704"/>
          </a:xfrm>
        </p:spPr>
        <p:txBody>
          <a:bodyPr/>
          <a:lstStyle>
            <a:lvl1pPr marL="0" indent="0">
              <a:lnSpc>
                <a:spcPct val="110000"/>
              </a:lnSpc>
              <a:buNone/>
              <a:defRPr sz="2000"/>
            </a:lvl1pPr>
            <a:lvl2pPr marL="228600">
              <a:defRPr sz="1800"/>
            </a:lvl2pPr>
            <a:lvl3pPr marL="457200">
              <a:defRPr sz="1600"/>
            </a:lvl3pPr>
            <a:lvl4pPr marL="68580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lvl1pPr>
              <a:defRPr>
                <a:solidFill>
                  <a:schemeClr val="accent2"/>
                </a:solidFill>
              </a:defRPr>
            </a:lvl1pPr>
          </a:lstStyle>
          <a:p>
            <a:r>
              <a:rPr lang="en-US" dirty="0"/>
              <a:t>9/3/20XX</a:t>
            </a:r>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7964424" y="621792"/>
            <a:ext cx="4114800" cy="365125"/>
          </a:xfrm>
        </p:spPr>
        <p:txBody>
          <a:bodyPr/>
          <a:lstStyle>
            <a:lvl1pPr>
              <a:defRPr baseline="0">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9" name="Straight Connector 8">
            <a:extLst>
              <a:ext uri="{FF2B5EF4-FFF2-40B4-BE49-F238E27FC236}">
                <a16:creationId xmlns:a16="http://schemas.microsoft.com/office/drawing/2014/main" id="{FA8B3D0E-ED3F-46FA-AE79-5FEFDE9168E3}"/>
              </a:ext>
            </a:extLst>
          </p:cNvPr>
          <p:cNvCxnSpPr>
            <a:cxnSpLocks/>
          </p:cNvCxnSpPr>
          <p:nvPr userDrawn="1"/>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17" name="Graphic 10">
            <a:extLst>
              <a:ext uri="{FF2B5EF4-FFF2-40B4-BE49-F238E27FC236}">
                <a16:creationId xmlns:a16="http://schemas.microsoft.com/office/drawing/2014/main" id="{AAD06B87-D9B2-4F94-B734-A8F039A2033F}"/>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9" name="Graphic 11">
            <a:extLst>
              <a:ext uri="{FF2B5EF4-FFF2-40B4-BE49-F238E27FC236}">
                <a16:creationId xmlns:a16="http://schemas.microsoft.com/office/drawing/2014/main" id="{BB13A13C-36EA-4B13-9175-C5FE95B34D33}"/>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Tree>
    <p:extLst>
      <p:ext uri="{BB962C8B-B14F-4D97-AF65-F5344CB8AC3E}">
        <p14:creationId xmlns:p14="http://schemas.microsoft.com/office/powerpoint/2010/main" val="1897111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Section Header">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463040"/>
            <a:ext cx="9144000" cy="2340864"/>
          </a:xfrm>
        </p:spPr>
        <p:txBody>
          <a:bodyPr anchor="b">
            <a:normAutofit/>
          </a:bodyPr>
          <a:lstStyle>
            <a:lvl1pPr algn="ctr">
              <a:defRPr sz="6000" b="1" i="0" cap="all" baseline="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7048" y="3858768"/>
            <a:ext cx="9144000" cy="1325880"/>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Graphic 12">
            <a:extLst>
              <a:ext uri="{FF2B5EF4-FFF2-40B4-BE49-F238E27FC236}">
                <a16:creationId xmlns:a16="http://schemas.microsoft.com/office/drawing/2014/main" id="{8A41917E-4B97-447C-98AB-970D625F1DE6}"/>
              </a:ext>
            </a:extLst>
          </p:cNvPr>
          <p:cNvSpPr/>
          <p:nvPr userDrawn="1"/>
        </p:nvSpPr>
        <p:spPr>
          <a:xfrm>
            <a:off x="10772266" y="3054359"/>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5" name="Graphic 13">
            <a:extLst>
              <a:ext uri="{FF2B5EF4-FFF2-40B4-BE49-F238E27FC236}">
                <a16:creationId xmlns:a16="http://schemas.microsoft.com/office/drawing/2014/main" id="{3B3FD238-4561-4AF8-A1F1-185B0CAFE2AC}"/>
              </a:ext>
            </a:extLst>
          </p:cNvPr>
          <p:cNvSpPr/>
          <p:nvPr userDrawn="1"/>
        </p:nvSpPr>
        <p:spPr>
          <a:xfrm>
            <a:off x="10724364" y="2515838"/>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6" name="Graphic 15">
            <a:extLst>
              <a:ext uri="{FF2B5EF4-FFF2-40B4-BE49-F238E27FC236}">
                <a16:creationId xmlns:a16="http://schemas.microsoft.com/office/drawing/2014/main" id="{BAB9414C-AE69-4648-873E-9CE6B2DF8A71}"/>
              </a:ext>
            </a:extLst>
          </p:cNvPr>
          <p:cNvSpPr/>
          <p:nvPr userDrawn="1"/>
        </p:nvSpPr>
        <p:spPr>
          <a:xfrm>
            <a:off x="11024834" y="2787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7" name="Graphic 22">
            <a:extLst>
              <a:ext uri="{FF2B5EF4-FFF2-40B4-BE49-F238E27FC236}">
                <a16:creationId xmlns:a16="http://schemas.microsoft.com/office/drawing/2014/main" id="{3BF75235-4E6E-4184-82A5-EE6FE7993BBC}"/>
              </a:ext>
            </a:extLst>
          </p:cNvPr>
          <p:cNvSpPr/>
          <p:nvPr userDrawn="1"/>
        </p:nvSpPr>
        <p:spPr>
          <a:xfrm>
            <a:off x="1261869" y="2633448"/>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dirty="0"/>
          </a:p>
        </p:txBody>
      </p:sp>
      <p:sp>
        <p:nvSpPr>
          <p:cNvPr id="11" name="Graphic 21">
            <a:extLst>
              <a:ext uri="{FF2B5EF4-FFF2-40B4-BE49-F238E27FC236}">
                <a16:creationId xmlns:a16="http://schemas.microsoft.com/office/drawing/2014/main" id="{E66FE37C-2F4B-42DA-BFF6-92DD00BDC49B}"/>
              </a:ext>
            </a:extLst>
          </p:cNvPr>
          <p:cNvSpPr/>
          <p:nvPr userDrawn="1"/>
        </p:nvSpPr>
        <p:spPr>
          <a:xfrm>
            <a:off x="1064053" y="3083338"/>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bg1"/>
          </a:solidFill>
          <a:ln w="469" cap="flat">
            <a:noFill/>
            <a:prstDash val="solid"/>
            <a:miter/>
          </a:ln>
        </p:spPr>
        <p:txBody>
          <a:bodyPr rtlCol="0" anchor="ctr"/>
          <a:lstStyle/>
          <a:p>
            <a:endParaRPr lang="en-US" dirty="0"/>
          </a:p>
        </p:txBody>
      </p:sp>
      <p:sp>
        <p:nvSpPr>
          <p:cNvPr id="13" name="Graphic 23">
            <a:extLst>
              <a:ext uri="{FF2B5EF4-FFF2-40B4-BE49-F238E27FC236}">
                <a16:creationId xmlns:a16="http://schemas.microsoft.com/office/drawing/2014/main" id="{DDD38822-731A-48DA-A8A0-FBBAF7A6D65D}"/>
              </a:ext>
            </a:extLst>
          </p:cNvPr>
          <p:cNvSpPr/>
          <p:nvPr userDrawn="1"/>
        </p:nvSpPr>
        <p:spPr>
          <a:xfrm>
            <a:off x="1413405" y="349287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dirty="0"/>
          </a:p>
        </p:txBody>
      </p:sp>
    </p:spTree>
    <p:extLst>
      <p:ext uri="{BB962C8B-B14F-4D97-AF65-F5344CB8AC3E}">
        <p14:creationId xmlns:p14="http://schemas.microsoft.com/office/powerpoint/2010/main" val="3442482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1745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6391656" y="841248"/>
            <a:ext cx="4434840" cy="3236976"/>
          </a:xfrm>
        </p:spPr>
        <p:txBody>
          <a:bodyPr anchor="b"/>
          <a:lstStyle>
            <a:lvl1pPr algn="l">
              <a:lnSpc>
                <a:spcPct val="110000"/>
              </a:lnSpc>
              <a:spcBef>
                <a:spcPts val="1000"/>
              </a:spcBef>
              <a:defRPr sz="3600" b="0" i="0" cap="none"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5" y="4498848"/>
            <a:ext cx="4434835" cy="510474"/>
          </a:xfrm>
        </p:spPr>
        <p:txBody>
          <a:bodyPr/>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a:lstStyle>
            <a:lvl1pPr>
              <a:defRPr>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01752"/>
            <a:ext cx="5221224" cy="6263640"/>
          </a:xfrm>
        </p:spPr>
        <p:txBody>
          <a:bodyPr anchor="ctr"/>
          <a:lstStyle>
            <a:lvl1pPr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299048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_Title and Content">
    <p:bg>
      <p:bgPr>
        <a:gradFill>
          <a:gsLst>
            <a:gs pos="100000">
              <a:schemeClr val="accent4"/>
            </a:gs>
            <a:gs pos="0">
              <a:schemeClr val="accent2"/>
            </a:gs>
          </a:gsLst>
          <a:lin ang="189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hasCustomPrompt="1"/>
          </p:nvPr>
        </p:nvSpPr>
        <p:spPr>
          <a:xfrm>
            <a:off x="576072" y="365125"/>
            <a:ext cx="10771632" cy="1325563"/>
          </a:xfrm>
        </p:spPr>
        <p:txBody>
          <a:bodyPr/>
          <a:lstStyle>
            <a:lvl1pPr>
              <a:defRPr sz="5400" b="1" cap="all" baseline="0">
                <a:solidFill>
                  <a:schemeClr val="bg1"/>
                </a:solidFill>
              </a:defRPr>
            </a:lvl1pPr>
          </a:lstStyle>
          <a:p>
            <a:r>
              <a:rPr lang="en-US" dirty="0"/>
              <a:t>Title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576072" y="1825625"/>
            <a:ext cx="10771632"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a:xfrm>
            <a:off x="658368" y="6356350"/>
            <a:ext cx="2743200" cy="365125"/>
          </a:xfrm>
        </p:spPr>
        <p:txBody>
          <a:bodyPr/>
          <a:lstStyle>
            <a:lvl1pPr>
              <a:defRPr>
                <a:solidFill>
                  <a:schemeClr val="bg1"/>
                </a:solidFill>
              </a:defRPr>
            </a:lvl1pPr>
          </a:lstStyle>
          <a:p>
            <a:r>
              <a:rPr lang="en-US" dirty="0"/>
              <a:t>9/3/20XX</a:t>
            </a:r>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8503920" y="841248"/>
            <a:ext cx="3630168" cy="365125"/>
          </a:xfrm>
        </p:spPr>
        <p:txBody>
          <a:bodyPr/>
          <a:lstStyle>
            <a:lvl1pPr>
              <a:defRPr>
                <a:solidFill>
                  <a:schemeClr val="bg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bg1"/>
                </a:solidFill>
              </a:defRPr>
            </a:lvl1pPr>
          </a:lstStyle>
          <a:p>
            <a:fld id="{D8DA9DAA-006C-4F4B-980E-E3DF019B24E2}" type="slidenum">
              <a:rPr lang="en-US" smtClean="0"/>
              <a:pPr/>
              <a:t>‹#›</a:t>
            </a:fld>
            <a:endParaRPr lang="en-US" dirty="0"/>
          </a:p>
        </p:txBody>
      </p:sp>
      <p:sp>
        <p:nvSpPr>
          <p:cNvPr id="9" name="Graphic 22">
            <a:extLst>
              <a:ext uri="{FF2B5EF4-FFF2-40B4-BE49-F238E27FC236}">
                <a16:creationId xmlns:a16="http://schemas.microsoft.com/office/drawing/2014/main" id="{4EADA2ED-8A8C-4D17-8798-F26BF3B4CE25}"/>
              </a:ext>
            </a:extLst>
          </p:cNvPr>
          <p:cNvSpPr/>
          <p:nvPr userDrawn="1"/>
        </p:nvSpPr>
        <p:spPr>
          <a:xfrm>
            <a:off x="11202264" y="344083"/>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dirty="0"/>
          </a:p>
        </p:txBody>
      </p:sp>
      <p:sp>
        <p:nvSpPr>
          <p:cNvPr id="11" name="Graphic 23">
            <a:extLst>
              <a:ext uri="{FF2B5EF4-FFF2-40B4-BE49-F238E27FC236}">
                <a16:creationId xmlns:a16="http://schemas.microsoft.com/office/drawing/2014/main" id="{54AB3A25-6605-4446-9E53-ACEECD25E27B}"/>
              </a:ext>
            </a:extLst>
          </p:cNvPr>
          <p:cNvSpPr/>
          <p:nvPr userDrawn="1"/>
        </p:nvSpPr>
        <p:spPr>
          <a:xfrm>
            <a:off x="11563141" y="59091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dirty="0"/>
          </a:p>
        </p:txBody>
      </p:sp>
    </p:spTree>
    <p:extLst>
      <p:ext uri="{BB962C8B-B14F-4D97-AF65-F5344CB8AC3E}">
        <p14:creationId xmlns:p14="http://schemas.microsoft.com/office/powerpoint/2010/main" val="122263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1444752" y="1825625"/>
            <a:ext cx="4553712"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784848" y="1825625"/>
            <a:ext cx="4553712"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0" name="Graphic 15">
            <a:extLst>
              <a:ext uri="{FF2B5EF4-FFF2-40B4-BE49-F238E27FC236}">
                <a16:creationId xmlns:a16="http://schemas.microsoft.com/office/drawing/2014/main" id="{D8685329-C6A1-4CB4-8AAE-150D0341F6A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2" name="Graphic 16">
            <a:extLst>
              <a:ext uri="{FF2B5EF4-FFF2-40B4-BE49-F238E27FC236}">
                <a16:creationId xmlns:a16="http://schemas.microsoft.com/office/drawing/2014/main" id="{83CE1DAA-30A3-41AE-8AE1-A7EE5C48A6F3}"/>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4" name="Graphic 14">
            <a:extLst>
              <a:ext uri="{FF2B5EF4-FFF2-40B4-BE49-F238E27FC236}">
                <a16:creationId xmlns:a16="http://schemas.microsoft.com/office/drawing/2014/main" id="{065162DD-7ACB-4F9C-90DD-24C743035892}"/>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Tree>
    <p:extLst>
      <p:ext uri="{BB962C8B-B14F-4D97-AF65-F5344CB8AC3E}">
        <p14:creationId xmlns:p14="http://schemas.microsoft.com/office/powerpoint/2010/main" val="1205288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r>
              <a:rPr lang="en-US" dirty="0"/>
              <a:t>9/3/20XX</a:t>
            </a:r>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D8DA9DAA-006C-4F4B-980E-E3DF019B24E2}" type="slidenum">
              <a:rPr lang="en-US" smtClean="0"/>
              <a:t>‹#›</a:t>
            </a:fld>
            <a:endParaRPr lang="en-US" dirty="0"/>
          </a:p>
        </p:txBody>
      </p:sp>
    </p:spTree>
    <p:extLst>
      <p:ext uri="{BB962C8B-B14F-4D97-AF65-F5344CB8AC3E}">
        <p14:creationId xmlns:p14="http://schemas.microsoft.com/office/powerpoint/2010/main" val="1999713800"/>
      </p:ext>
    </p:extLst>
  </p:cSld>
  <p:clrMap bg1="lt1" tx1="dk1" bg2="lt2" tx2="dk2" accent1="accent1" accent2="accent2" accent3="accent3" accent4="accent4" accent5="accent5" accent6="accent6" hlink="hlink" folHlink="folHlink"/>
  <p:sldLayoutIdLst>
    <p:sldLayoutId id="2147483697" r:id="rId1"/>
    <p:sldLayoutId id="2147483708" r:id="rId2"/>
    <p:sldLayoutId id="2147483717" r:id="rId3"/>
    <p:sldLayoutId id="2147483710" r:id="rId4"/>
    <p:sldLayoutId id="2147483709" r:id="rId5"/>
    <p:sldLayoutId id="2147483698" r:id="rId6"/>
    <p:sldLayoutId id="2147483713" r:id="rId7"/>
    <p:sldLayoutId id="2147483712" r:id="rId8"/>
    <p:sldLayoutId id="2147483700" r:id="rId9"/>
    <p:sldLayoutId id="2147483701" r:id="rId10"/>
    <p:sldLayoutId id="2147483716" r:id="rId11"/>
    <p:sldLayoutId id="2147483714" r:id="rId12"/>
    <p:sldLayoutId id="2147483715" r:id="rId13"/>
    <p:sldLayoutId id="2147483702" r:id="rId14"/>
    <p:sldLayoutId id="2147483703" r:id="rId15"/>
    <p:sldLayoutId id="2147483704" r:id="rId16"/>
    <p:sldLayoutId id="2147483705" r:id="rId1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9968B-2619-4F71-AB00-4C493E120805}"/>
              </a:ext>
            </a:extLst>
          </p:cNvPr>
          <p:cNvSpPr>
            <a:spLocks noGrp="1"/>
          </p:cNvSpPr>
          <p:nvPr>
            <p:ph type="ctrTitle"/>
          </p:nvPr>
        </p:nvSpPr>
        <p:spPr/>
        <p:txBody>
          <a:bodyPr>
            <a:normAutofit/>
          </a:bodyPr>
          <a:lstStyle/>
          <a:p>
            <a:r>
              <a:rPr lang="en-US" sz="3200" spc="400" dirty="0">
                <a:solidFill>
                  <a:schemeClr val="bg1"/>
                </a:solidFill>
              </a:rPr>
              <a:t>2025 Budget Packet &amp; Contracting</a:t>
            </a:r>
            <a:endParaRPr lang="en-US" sz="3200" dirty="0"/>
          </a:p>
        </p:txBody>
      </p:sp>
    </p:spTree>
    <p:extLst>
      <p:ext uri="{BB962C8B-B14F-4D97-AF65-F5344CB8AC3E}">
        <p14:creationId xmlns:p14="http://schemas.microsoft.com/office/powerpoint/2010/main" val="114769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FE9CB6C-6FF8-4B8C-9B41-2DDD39B25DE3}"/>
              </a:ext>
            </a:extLst>
          </p:cNvPr>
          <p:cNvSpPr>
            <a:spLocks noGrp="1"/>
          </p:cNvSpPr>
          <p:nvPr>
            <p:ph sz="half" idx="2"/>
          </p:nvPr>
        </p:nvSpPr>
        <p:spPr>
          <a:xfrm>
            <a:off x="1425394" y="1447137"/>
            <a:ext cx="4572182" cy="4969566"/>
          </a:xfrm>
        </p:spPr>
        <p:txBody>
          <a:bodyPr>
            <a:normAutofit fontScale="92500" lnSpcReduction="10000"/>
          </a:bodyPr>
          <a:lstStyle/>
          <a:p>
            <a:pPr marL="0" marR="0" lvl="0" indent="0">
              <a:spcBef>
                <a:spcPts val="0"/>
              </a:spcBef>
              <a:spcAft>
                <a:spcPts val="0"/>
              </a:spcAft>
              <a:buNone/>
            </a:pPr>
            <a:endParaRPr lang="en-US" sz="1800" dirty="0">
              <a:latin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If a vendor has multiple contracts, it is possible they could receive multiple budget packets for both phases 1 and 2.</a:t>
            </a:r>
          </a:p>
          <a:p>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Both phases 1 and 2 also include other documents in the budget packet, such as the Room and Board Costs Sheets, if applicable. </a:t>
            </a:r>
          </a:p>
          <a:p>
            <a:pPr marL="0" indent="0">
              <a:buNone/>
            </a:pPr>
            <a:endParaRPr lang="en-US" sz="1800" dirty="0">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Vendors will not receive budget packets for services where rates are non-negotiable, such as when we pay retail price and/or rates that are set by the State, including </a:t>
            </a:r>
            <a:r>
              <a:rPr lang="en-US" sz="1800" dirty="0">
                <a:latin typeface="Times New Roman" panose="02020603050405020304" pitchFamily="18" charset="0"/>
                <a:ea typeface="Times New Roman" panose="02020603050405020304" pitchFamily="18" charset="0"/>
              </a:rPr>
              <a:t>many </a:t>
            </a:r>
            <a:r>
              <a:rPr lang="en-US" sz="1800" dirty="0">
                <a:effectLst/>
                <a:latin typeface="Times New Roman" panose="02020603050405020304" pitchFamily="18" charset="0"/>
                <a:ea typeface="Times New Roman" panose="02020603050405020304" pitchFamily="18" charset="0"/>
              </a:rPr>
              <a:t>CLTSW rates.  </a:t>
            </a:r>
          </a:p>
          <a:p>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CCS Residential rates are also not a part of this process, since they are set by using actual cost. </a:t>
            </a:r>
          </a:p>
          <a:p>
            <a:endParaRPr lang="en-US" sz="1800" dirty="0">
              <a:effectLst/>
              <a:latin typeface="Times New Roman" panose="02020603050405020304" pitchFamily="18" charset="0"/>
              <a:ea typeface="Times New Roman" panose="02020603050405020304" pitchFamily="18" charset="0"/>
            </a:endParaRPr>
          </a:p>
          <a:p>
            <a:endParaRPr lang="en-US" sz="2000" dirty="0"/>
          </a:p>
        </p:txBody>
      </p:sp>
      <p:sp>
        <p:nvSpPr>
          <p:cNvPr id="6" name="Content Placeholder 5">
            <a:extLst>
              <a:ext uri="{FF2B5EF4-FFF2-40B4-BE49-F238E27FC236}">
                <a16:creationId xmlns:a16="http://schemas.microsoft.com/office/drawing/2014/main" id="{5A74CB9D-E60B-4C8A-B4E7-23BC1D9FA66E}"/>
              </a:ext>
            </a:extLst>
          </p:cNvPr>
          <p:cNvSpPr>
            <a:spLocks noGrp="1"/>
          </p:cNvSpPr>
          <p:nvPr>
            <p:ph sz="quarter" idx="4"/>
          </p:nvPr>
        </p:nvSpPr>
        <p:spPr>
          <a:xfrm>
            <a:off x="6724483" y="1699732"/>
            <a:ext cx="4572182" cy="3684588"/>
          </a:xfrm>
        </p:spPr>
        <p:txBody>
          <a:bodyPr>
            <a:normAutofit fontScale="92500" lnSpcReduction="10000"/>
          </a:bodyPr>
          <a:lstStyle/>
          <a:p>
            <a:endParaRPr lang="en-US" sz="2000" dirty="0">
              <a:effectLst/>
              <a:latin typeface="Times New Roman" panose="02020603050405020304" pitchFamily="18" charset="0"/>
              <a:ea typeface="Times New Roman" panose="02020603050405020304" pitchFamily="18" charset="0"/>
            </a:endParaRPr>
          </a:p>
          <a:p>
            <a:endParaRPr lang="en-US" dirty="0">
              <a:latin typeface="Times New Roman" panose="02020603050405020304" pitchFamily="18" charset="0"/>
              <a:ea typeface="Times New Roman" panose="02020603050405020304" pitchFamily="18" charset="0"/>
            </a:endParaRPr>
          </a:p>
          <a:p>
            <a:r>
              <a:rPr lang="en-US" sz="2000" dirty="0">
                <a:effectLst/>
                <a:latin typeface="Times New Roman" panose="02020603050405020304" pitchFamily="18" charset="0"/>
                <a:ea typeface="Times New Roman" panose="02020603050405020304" pitchFamily="18" charset="0"/>
              </a:rPr>
              <a:t>Vendors who have a multi-year contract at a fixed rate will not receive a budget packet during years of the contract term.</a:t>
            </a:r>
          </a:p>
          <a:p>
            <a:endParaRPr lang="en-US" dirty="0">
              <a:latin typeface="Times New Roman" panose="02020603050405020304" pitchFamily="18" charset="0"/>
              <a:ea typeface="Times New Roman" panose="02020603050405020304" pitchFamily="18" charset="0"/>
            </a:endParaRPr>
          </a:p>
          <a:p>
            <a:endParaRPr lang="en-US" sz="2000" dirty="0">
              <a:effectLst/>
              <a:latin typeface="Times New Roman" panose="02020603050405020304" pitchFamily="18" charset="0"/>
              <a:ea typeface="Times New Roman" panose="02020603050405020304" pitchFamily="18" charset="0"/>
            </a:endParaRPr>
          </a:p>
          <a:p>
            <a:r>
              <a:rPr lang="en-US" sz="2000" dirty="0">
                <a:effectLst/>
                <a:latin typeface="Times New Roman" panose="02020603050405020304" pitchFamily="18" charset="0"/>
                <a:ea typeface="Times New Roman" panose="02020603050405020304" pitchFamily="18" charset="0"/>
              </a:rPr>
              <a:t>Finally, vendors will not receive budget packets for services that are expected to go out for Request For Proposal or Preferred Provider Solicitation Process before the end of the year.</a:t>
            </a:r>
          </a:p>
          <a:p>
            <a:endParaRPr lang="en-US" dirty="0"/>
          </a:p>
          <a:p>
            <a:endParaRPr lang="en-US" sz="2000" dirty="0"/>
          </a:p>
        </p:txBody>
      </p:sp>
      <p:sp>
        <p:nvSpPr>
          <p:cNvPr id="7" name="TextBox 6">
            <a:extLst>
              <a:ext uri="{FF2B5EF4-FFF2-40B4-BE49-F238E27FC236}">
                <a16:creationId xmlns:a16="http://schemas.microsoft.com/office/drawing/2014/main" id="{6AFD3060-72E6-5929-77CF-2EF715219B59}"/>
              </a:ext>
            </a:extLst>
          </p:cNvPr>
          <p:cNvSpPr txBox="1"/>
          <p:nvPr/>
        </p:nvSpPr>
        <p:spPr>
          <a:xfrm>
            <a:off x="1494846" y="483671"/>
            <a:ext cx="6997148" cy="584775"/>
          </a:xfrm>
          <a:prstGeom prst="rect">
            <a:avLst/>
          </a:prstGeom>
          <a:noFill/>
        </p:spPr>
        <p:txBody>
          <a:bodyPr wrap="square" rtlCol="0">
            <a:spAutoFit/>
          </a:bodyPr>
          <a:lstStyle/>
          <a:p>
            <a:r>
              <a:rPr lang="en-US" sz="3200" dirty="0"/>
              <a:t>Items to Note</a:t>
            </a:r>
          </a:p>
        </p:txBody>
      </p:sp>
    </p:spTree>
    <p:extLst>
      <p:ext uri="{BB962C8B-B14F-4D97-AF65-F5344CB8AC3E}">
        <p14:creationId xmlns:p14="http://schemas.microsoft.com/office/powerpoint/2010/main" val="455436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FE9CB6C-6FF8-4B8C-9B41-2DDD39B25DE3}"/>
              </a:ext>
            </a:extLst>
          </p:cNvPr>
          <p:cNvSpPr>
            <a:spLocks noGrp="1"/>
          </p:cNvSpPr>
          <p:nvPr>
            <p:ph sz="half" idx="2"/>
          </p:nvPr>
        </p:nvSpPr>
        <p:spPr>
          <a:xfrm>
            <a:off x="1425394" y="1447137"/>
            <a:ext cx="4572182" cy="4969566"/>
          </a:xfrm>
          <a:ln>
            <a:solidFill>
              <a:schemeClr val="accent1"/>
            </a:solidFill>
          </a:ln>
        </p:spPr>
        <p:txBody>
          <a:bodyPr>
            <a:normAutofit/>
          </a:bodyPr>
          <a:lstStyle/>
          <a:p>
            <a:pPr marL="0" marR="0" lvl="0" indent="0">
              <a:spcBef>
                <a:spcPts val="0"/>
              </a:spcBef>
              <a:spcAft>
                <a:spcPts val="0"/>
              </a:spcAft>
              <a:buNone/>
            </a:pPr>
            <a:endParaRPr lang="en-US" sz="1800" dirty="0">
              <a:latin typeface="Times New Roman" panose="02020603050405020304" pitchFamily="18" charset="0"/>
            </a:endParaRPr>
          </a:p>
          <a:p>
            <a:pPr marL="0" marR="0" lvl="0" indent="0">
              <a:spcBef>
                <a:spcPts val="0"/>
              </a:spcBef>
              <a:spcAft>
                <a:spcPts val="0"/>
              </a:spcAft>
              <a:buNone/>
            </a:pPr>
            <a:r>
              <a:rPr lang="en-US" sz="1800" b="1" i="1" dirty="0">
                <a:effectLst/>
                <a:latin typeface="Times New Roman" panose="02020603050405020304" pitchFamily="18" charset="0"/>
                <a:ea typeface="Times New Roman" panose="02020603050405020304" pitchFamily="18" charset="0"/>
              </a:rPr>
              <a:t>Unit Estimates</a:t>
            </a:r>
          </a:p>
          <a:p>
            <a:pPr marL="0" marR="0" lvl="0" indent="0">
              <a:spcBef>
                <a:spcPts val="0"/>
              </a:spcBef>
              <a:spcAft>
                <a:spcPts val="0"/>
              </a:spcAft>
              <a:buNone/>
            </a:pPr>
            <a:endParaRPr lang="en-US" sz="1800" dirty="0">
              <a:latin typeface="Times New Roman" panose="02020603050405020304" pitchFamily="18" charset="0"/>
              <a:ea typeface="Times New Roman" panose="02020603050405020304" pitchFamily="18" charset="0"/>
            </a:endParaRPr>
          </a:p>
          <a:p>
            <a:pPr marR="0" lvl="0">
              <a:spcBef>
                <a:spcPts val="0"/>
              </a:spcBef>
              <a:spcAft>
                <a:spcPts val="0"/>
              </a:spcAft>
            </a:pPr>
            <a:r>
              <a:rPr lang="en-US" sz="1800" dirty="0">
                <a:effectLst/>
                <a:latin typeface="Times New Roman" panose="02020603050405020304" pitchFamily="18" charset="0"/>
                <a:ea typeface="Times New Roman" panose="02020603050405020304" pitchFamily="18" charset="0"/>
              </a:rPr>
              <a:t>The Budget Packet spreadsheet received indicates the units of service projected by our managers and supervisors to be used for the next year.  This is an estimate that is arrived at by looking at what was purchased in the last year and what the changes in programs for the next year will be.  </a:t>
            </a:r>
          </a:p>
          <a:p>
            <a:pPr marR="0" lvl="0">
              <a:spcBef>
                <a:spcPts val="0"/>
              </a:spcBef>
              <a:spcAft>
                <a:spcPts val="0"/>
              </a:spcAft>
            </a:pPr>
            <a:endParaRPr lang="en-US" sz="1800" dirty="0">
              <a:latin typeface="Times New Roman" panose="02020603050405020304" pitchFamily="18" charset="0"/>
              <a:ea typeface="Times New Roman" panose="02020603050405020304" pitchFamily="18" charset="0"/>
            </a:endParaRPr>
          </a:p>
          <a:p>
            <a:pPr marR="0" lvl="0">
              <a:spcBef>
                <a:spcPts val="0"/>
              </a:spcBef>
              <a:spcAft>
                <a:spcPts val="0"/>
              </a:spcAft>
            </a:pPr>
            <a:r>
              <a:rPr lang="en-US" sz="1800" dirty="0">
                <a:effectLst/>
                <a:latin typeface="Times New Roman" panose="02020603050405020304" pitchFamily="18" charset="0"/>
                <a:ea typeface="Times New Roman" panose="02020603050405020304" pitchFamily="18" charset="0"/>
              </a:rPr>
              <a:t>These estimates will be used to figure your total contract amount, so please let us know if you feel these unit estimates are not accurate.</a:t>
            </a:r>
          </a:p>
          <a:p>
            <a:endParaRPr lang="en-US" sz="1800" dirty="0">
              <a:effectLst/>
              <a:latin typeface="Times New Roman" panose="02020603050405020304" pitchFamily="18" charset="0"/>
              <a:ea typeface="Times New Roman" panose="02020603050405020304" pitchFamily="18" charset="0"/>
            </a:endParaRPr>
          </a:p>
          <a:p>
            <a:endParaRPr lang="en-US" sz="1800" dirty="0">
              <a:effectLst/>
              <a:latin typeface="Times New Roman" panose="02020603050405020304" pitchFamily="18" charset="0"/>
              <a:ea typeface="Times New Roman" panose="02020603050405020304" pitchFamily="18" charset="0"/>
            </a:endParaRPr>
          </a:p>
          <a:p>
            <a:endParaRPr lang="en-US" sz="2000" dirty="0"/>
          </a:p>
        </p:txBody>
      </p:sp>
      <p:sp>
        <p:nvSpPr>
          <p:cNvPr id="6" name="Content Placeholder 5">
            <a:extLst>
              <a:ext uri="{FF2B5EF4-FFF2-40B4-BE49-F238E27FC236}">
                <a16:creationId xmlns:a16="http://schemas.microsoft.com/office/drawing/2014/main" id="{5A74CB9D-E60B-4C8A-B4E7-23BC1D9FA66E}"/>
              </a:ext>
            </a:extLst>
          </p:cNvPr>
          <p:cNvSpPr>
            <a:spLocks noGrp="1"/>
          </p:cNvSpPr>
          <p:nvPr>
            <p:ph sz="quarter" idx="4"/>
          </p:nvPr>
        </p:nvSpPr>
        <p:spPr>
          <a:xfrm>
            <a:off x="6783206" y="1717482"/>
            <a:ext cx="4572182" cy="4301655"/>
          </a:xfrm>
          <a:ln>
            <a:solidFill>
              <a:schemeClr val="accent1"/>
            </a:solidFill>
          </a:ln>
        </p:spPr>
        <p:txBody>
          <a:bodyPr>
            <a:normAutofit/>
          </a:bodyPr>
          <a:lstStyle/>
          <a:p>
            <a:pPr marL="0" indent="0">
              <a:buNone/>
            </a:pPr>
            <a:r>
              <a:rPr lang="en-US" sz="2000" b="1" i="1" dirty="0">
                <a:effectLst/>
                <a:latin typeface="Times New Roman" panose="02020603050405020304" pitchFamily="18" charset="0"/>
                <a:ea typeface="Times New Roman" panose="02020603050405020304" pitchFamily="18" charset="0"/>
              </a:rPr>
              <a:t>Review &amp; Return</a:t>
            </a:r>
          </a:p>
          <a:p>
            <a:endParaRPr lang="en-US" dirty="0">
              <a:latin typeface="Times New Roman" panose="02020603050405020304" pitchFamily="18" charset="0"/>
              <a:ea typeface="Times New Roman" panose="02020603050405020304" pitchFamily="18" charset="0"/>
            </a:endParaRPr>
          </a:p>
          <a:p>
            <a:r>
              <a:rPr lang="en-US" sz="2000" dirty="0">
                <a:effectLst/>
                <a:latin typeface="Times New Roman" panose="02020603050405020304" pitchFamily="18" charset="0"/>
                <a:ea typeface="Times New Roman" panose="02020603050405020304" pitchFamily="18" charset="0"/>
              </a:rPr>
              <a:t>Budget packet spreadsheets should be reviewed for all services, unit estimates, and 2025 rates.</a:t>
            </a:r>
          </a:p>
          <a:p>
            <a:endParaRPr lang="en-US" dirty="0">
              <a:latin typeface="Times New Roman" panose="02020603050405020304" pitchFamily="18" charset="0"/>
              <a:ea typeface="Times New Roman" panose="02020603050405020304" pitchFamily="18" charset="0"/>
            </a:endParaRPr>
          </a:p>
          <a:p>
            <a:r>
              <a:rPr lang="en-US" dirty="0">
                <a:latin typeface="Times New Roman" panose="02020603050405020304" pitchFamily="18" charset="0"/>
                <a:ea typeface="Times New Roman" panose="02020603050405020304" pitchFamily="18" charset="0"/>
              </a:rPr>
              <a:t>The spreadsheets can simply be signed and returned, via email, unless requesting a new rate via the Budget Request form.</a:t>
            </a:r>
            <a:endParaRPr lang="en-US" sz="2000" dirty="0">
              <a:effectLst/>
              <a:latin typeface="Times New Roman" panose="02020603050405020304" pitchFamily="18" charset="0"/>
              <a:ea typeface="Times New Roman" panose="02020603050405020304" pitchFamily="18" charset="0"/>
            </a:endParaRPr>
          </a:p>
          <a:p>
            <a:endParaRPr lang="en-US" dirty="0"/>
          </a:p>
          <a:p>
            <a:endParaRPr lang="en-US" sz="2000" dirty="0"/>
          </a:p>
        </p:txBody>
      </p:sp>
      <p:sp>
        <p:nvSpPr>
          <p:cNvPr id="7" name="TextBox 6">
            <a:extLst>
              <a:ext uri="{FF2B5EF4-FFF2-40B4-BE49-F238E27FC236}">
                <a16:creationId xmlns:a16="http://schemas.microsoft.com/office/drawing/2014/main" id="{6AFD3060-72E6-5929-77CF-2EF715219B59}"/>
              </a:ext>
            </a:extLst>
          </p:cNvPr>
          <p:cNvSpPr txBox="1"/>
          <p:nvPr/>
        </p:nvSpPr>
        <p:spPr>
          <a:xfrm>
            <a:off x="1494846" y="483671"/>
            <a:ext cx="6997148" cy="584775"/>
          </a:xfrm>
          <a:prstGeom prst="rect">
            <a:avLst/>
          </a:prstGeom>
          <a:noFill/>
        </p:spPr>
        <p:txBody>
          <a:bodyPr wrap="square" rtlCol="0">
            <a:spAutoFit/>
          </a:bodyPr>
          <a:lstStyle/>
          <a:p>
            <a:r>
              <a:rPr lang="en-US" sz="3200" dirty="0"/>
              <a:t>Items to Note</a:t>
            </a:r>
          </a:p>
        </p:txBody>
      </p:sp>
    </p:spTree>
    <p:extLst>
      <p:ext uri="{BB962C8B-B14F-4D97-AF65-F5344CB8AC3E}">
        <p14:creationId xmlns:p14="http://schemas.microsoft.com/office/powerpoint/2010/main" val="3842858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23">
            <a:extLst>
              <a:ext uri="{FF2B5EF4-FFF2-40B4-BE49-F238E27FC236}">
                <a16:creationId xmlns:a16="http://schemas.microsoft.com/office/drawing/2014/main" id="{5D838446-B95D-4AB7-B8CA-D5804BB79A11}"/>
              </a:ext>
            </a:extLst>
          </p:cNvPr>
          <p:cNvSpPr>
            <a:spLocks noGrp="1"/>
          </p:cNvSpPr>
          <p:nvPr>
            <p:ph type="sldNum" sz="quarter" idx="12"/>
          </p:nvPr>
        </p:nvSpPr>
        <p:spPr/>
        <p:txBody>
          <a:bodyPr/>
          <a:lstStyle/>
          <a:p>
            <a:fld id="{D8DA9DAA-006C-4F4B-980E-E3DF019B24E2}" type="slidenum">
              <a:rPr lang="en-US" smtClean="0"/>
              <a:pPr/>
              <a:t>12</a:t>
            </a:fld>
            <a:endParaRPr lang="en-US" dirty="0"/>
          </a:p>
        </p:txBody>
      </p:sp>
      <p:pic>
        <p:nvPicPr>
          <p:cNvPr id="9" name="Picture Placeholder 8" descr="mountains at sunset">
            <a:extLst>
              <a:ext uri="{FF2B5EF4-FFF2-40B4-BE49-F238E27FC236}">
                <a16:creationId xmlns:a16="http://schemas.microsoft.com/office/drawing/2014/main" id="{C82DA925-978C-48A9-98AD-0653B7A3D2D9}"/>
              </a:ext>
            </a:extLst>
          </p:cNvPr>
          <p:cNvPicPr>
            <a:picLocks noGrp="1" noChangeAspect="1"/>
          </p:cNvPicPr>
          <p:nvPr>
            <p:ph type="pic" sz="quarter" idx="14"/>
          </p:nvPr>
        </p:nvPicPr>
        <p:blipFill rotWithShape="1">
          <a:blip r:embed="rId2"/>
          <a:srcRect t="41" b="41"/>
          <a:stretch/>
        </p:blipFill>
        <p:spPr/>
      </p:pic>
      <p:pic>
        <p:nvPicPr>
          <p:cNvPr id="11" name="Picture Placeholder 10" descr="mountains at sunset">
            <a:extLst>
              <a:ext uri="{FF2B5EF4-FFF2-40B4-BE49-F238E27FC236}">
                <a16:creationId xmlns:a16="http://schemas.microsoft.com/office/drawing/2014/main" id="{E63B7C3F-04A4-43F6-881D-FA11061CBAFA}"/>
              </a:ext>
            </a:extLst>
          </p:cNvPr>
          <p:cNvPicPr>
            <a:picLocks noGrp="1" noChangeAspect="1"/>
          </p:cNvPicPr>
          <p:nvPr>
            <p:ph type="pic" sz="quarter" idx="15"/>
          </p:nvPr>
        </p:nvPicPr>
        <p:blipFill rotWithShape="1">
          <a:blip r:embed="rId3"/>
          <a:srcRect t="347" b="347"/>
          <a:stretch/>
        </p:blipFill>
        <p:spPr/>
      </p:pic>
      <p:sp>
        <p:nvSpPr>
          <p:cNvPr id="6" name="Title 5">
            <a:extLst>
              <a:ext uri="{FF2B5EF4-FFF2-40B4-BE49-F238E27FC236}">
                <a16:creationId xmlns:a16="http://schemas.microsoft.com/office/drawing/2014/main" id="{FF777B66-94CB-491C-AC6B-BDAC98E21D57}"/>
              </a:ext>
            </a:extLst>
          </p:cNvPr>
          <p:cNvSpPr>
            <a:spLocks noGrp="1"/>
          </p:cNvSpPr>
          <p:nvPr>
            <p:ph type="title"/>
          </p:nvPr>
        </p:nvSpPr>
        <p:spPr>
          <a:xfrm>
            <a:off x="5760720" y="585216"/>
            <a:ext cx="5276088" cy="1387365"/>
          </a:xfrm>
        </p:spPr>
        <p:txBody>
          <a:bodyPr/>
          <a:lstStyle/>
          <a:p>
            <a:r>
              <a:rPr lang="en-US" dirty="0"/>
              <a:t>Questions?</a:t>
            </a:r>
          </a:p>
        </p:txBody>
      </p:sp>
      <p:sp>
        <p:nvSpPr>
          <p:cNvPr id="7" name="Text Placeholder 6">
            <a:extLst>
              <a:ext uri="{FF2B5EF4-FFF2-40B4-BE49-F238E27FC236}">
                <a16:creationId xmlns:a16="http://schemas.microsoft.com/office/drawing/2014/main" id="{42AF1107-8D35-4E35-93C7-D3640946F742}"/>
              </a:ext>
            </a:extLst>
          </p:cNvPr>
          <p:cNvSpPr>
            <a:spLocks noGrp="1"/>
          </p:cNvSpPr>
          <p:nvPr>
            <p:ph type="body" sz="quarter" idx="13"/>
          </p:nvPr>
        </p:nvSpPr>
        <p:spPr>
          <a:xfrm>
            <a:off x="5760720" y="2246842"/>
            <a:ext cx="5276088" cy="2462810"/>
          </a:xfrm>
        </p:spPr>
        <p:txBody>
          <a:bodyPr>
            <a:normAutofit/>
          </a:bodyPr>
          <a:lstStyle/>
          <a:p>
            <a:r>
              <a:rPr lang="en-US" dirty="0"/>
              <a:t>If you have any questions during this 2025  Budget Packet process, contact:</a:t>
            </a:r>
          </a:p>
          <a:p>
            <a:endParaRPr lang="en-US" dirty="0"/>
          </a:p>
          <a:p>
            <a:r>
              <a:rPr lang="en-US" dirty="0"/>
              <a:t>Paul Medinger</a:t>
            </a:r>
          </a:p>
          <a:p>
            <a:r>
              <a:rPr lang="en-US" dirty="0"/>
              <a:t>Contract Specialist</a:t>
            </a:r>
          </a:p>
          <a:p>
            <a:r>
              <a:rPr lang="en-US" dirty="0"/>
              <a:t>pmedinger@lacrossecounty.org</a:t>
            </a:r>
          </a:p>
          <a:p>
            <a:endParaRPr lang="en-US" dirty="0"/>
          </a:p>
        </p:txBody>
      </p:sp>
      <p:pic>
        <p:nvPicPr>
          <p:cNvPr id="15" name="Picture Placeholder 14" descr="mountains under near dusk sky">
            <a:extLst>
              <a:ext uri="{FF2B5EF4-FFF2-40B4-BE49-F238E27FC236}">
                <a16:creationId xmlns:a16="http://schemas.microsoft.com/office/drawing/2014/main" id="{3D15FDC1-74B5-4FD8-BD17-0E2502C411A6}"/>
              </a:ext>
            </a:extLst>
          </p:cNvPr>
          <p:cNvPicPr>
            <a:picLocks noGrp="1" noChangeAspect="1"/>
          </p:cNvPicPr>
          <p:nvPr>
            <p:ph type="pic" sz="quarter" idx="17"/>
          </p:nvPr>
        </p:nvPicPr>
        <p:blipFill rotWithShape="1">
          <a:blip r:embed="rId4"/>
          <a:srcRect l="16" r="16"/>
          <a:stretch/>
        </p:blipFill>
        <p:spPr/>
      </p:pic>
      <p:pic>
        <p:nvPicPr>
          <p:cNvPr id="13" name="Picture Placeholder 12" descr="mountains under the night sky just before dawn">
            <a:extLst>
              <a:ext uri="{FF2B5EF4-FFF2-40B4-BE49-F238E27FC236}">
                <a16:creationId xmlns:a16="http://schemas.microsoft.com/office/drawing/2014/main" id="{E02C4914-F076-4415-9C5D-A9BDB6CC6110}"/>
              </a:ext>
            </a:extLst>
          </p:cNvPr>
          <p:cNvPicPr>
            <a:picLocks noGrp="1" noChangeAspect="1"/>
          </p:cNvPicPr>
          <p:nvPr>
            <p:ph type="pic" sz="quarter" idx="16"/>
          </p:nvPr>
        </p:nvPicPr>
        <p:blipFill rotWithShape="1">
          <a:blip r:embed="rId5"/>
          <a:srcRect t="108" b="108"/>
          <a:stretch/>
        </p:blipFill>
        <p:spPr/>
      </p:pic>
    </p:spTree>
    <p:extLst>
      <p:ext uri="{BB962C8B-B14F-4D97-AF65-F5344CB8AC3E}">
        <p14:creationId xmlns:p14="http://schemas.microsoft.com/office/powerpoint/2010/main" val="927313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15FF41-AFA4-4D25-AB42-AB034F4B4FEC}"/>
              </a:ext>
            </a:extLst>
          </p:cNvPr>
          <p:cNvSpPr>
            <a:spLocks noGrp="1"/>
          </p:cNvSpPr>
          <p:nvPr>
            <p:ph type="title"/>
          </p:nvPr>
        </p:nvSpPr>
        <p:spPr/>
        <p:txBody>
          <a:bodyPr/>
          <a:lstStyle/>
          <a:p>
            <a:r>
              <a:rPr lang="en-US" dirty="0"/>
              <a:t>Timeline</a:t>
            </a:r>
          </a:p>
        </p:txBody>
      </p:sp>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p:txBody>
          <a:bodyPr>
            <a:normAutofit lnSpcReduction="10000"/>
          </a:bodyPr>
          <a:lstStyle/>
          <a:p>
            <a:r>
              <a:rPr lang="en-US" sz="2000" dirty="0"/>
              <a:t>The Budget Packet process is used to set the rates for the next contract year.</a:t>
            </a:r>
          </a:p>
          <a:p>
            <a:endParaRPr lang="en-US" dirty="0"/>
          </a:p>
          <a:p>
            <a:pPr marL="342900" indent="-342900">
              <a:buFont typeface="Arial" panose="020B0604020202020204" pitchFamily="34" charset="0"/>
              <a:buChar char="•"/>
            </a:pPr>
            <a:r>
              <a:rPr lang="en-US" sz="2000" dirty="0"/>
              <a:t>Budget packets will be emailed to vendors around the week of August 19-23.</a:t>
            </a:r>
          </a:p>
          <a:p>
            <a:pPr marL="342900" indent="-342900">
              <a:buFont typeface="Arial" panose="020B0604020202020204" pitchFamily="34" charset="0"/>
              <a:buChar char="•"/>
            </a:pPr>
            <a:r>
              <a:rPr lang="en-US" dirty="0"/>
              <a:t>Budget packets due back September 9, 2024.</a:t>
            </a:r>
          </a:p>
          <a:p>
            <a:pPr marL="342900" indent="-342900">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It is possible to get an extension to the September deadline by requesting via email, but we do need a majority of contracts entered in and approved by our system by mid-November.</a:t>
            </a:r>
          </a:p>
          <a:p>
            <a:pPr marL="342900" indent="-342900">
              <a:buFont typeface="Arial" panose="020B0604020202020204" pitchFamily="34" charset="0"/>
              <a:buChar char="•"/>
            </a:pPr>
            <a:endParaRPr lang="en-US" sz="2000" dirty="0"/>
          </a:p>
          <a:p>
            <a:endParaRPr lang="en-US" dirty="0"/>
          </a:p>
        </p:txBody>
      </p:sp>
      <p:pic>
        <p:nvPicPr>
          <p:cNvPr id="8" name="Picture Placeholder 7" descr="mountains under the night sky just before dawn">
            <a:extLst>
              <a:ext uri="{FF2B5EF4-FFF2-40B4-BE49-F238E27FC236}">
                <a16:creationId xmlns:a16="http://schemas.microsoft.com/office/drawing/2014/main" id="{B53D1AAB-32B2-4F04-828F-AB1C758AF004}"/>
              </a:ext>
            </a:extLst>
          </p:cNvPr>
          <p:cNvPicPr>
            <a:picLocks noGrp="1" noChangeAspect="1"/>
          </p:cNvPicPr>
          <p:nvPr>
            <p:ph type="pic" sz="quarter" idx="13"/>
          </p:nvPr>
        </p:nvPicPr>
        <p:blipFill rotWithShape="1">
          <a:blip r:embed="rId2"/>
          <a:srcRect l="71" r="71"/>
          <a:stretch/>
        </p:blipFill>
        <p:spPr/>
      </p:pic>
      <p:sp>
        <p:nvSpPr>
          <p:cNvPr id="10" name="Footer Placeholder 9">
            <a:extLst>
              <a:ext uri="{FF2B5EF4-FFF2-40B4-BE49-F238E27FC236}">
                <a16:creationId xmlns:a16="http://schemas.microsoft.com/office/drawing/2014/main" id="{A8C7C3A0-5E78-49C8-B8D4-F3DF62B2BC93}"/>
              </a:ext>
            </a:extLst>
          </p:cNvPr>
          <p:cNvSpPr>
            <a:spLocks noGrp="1"/>
          </p:cNvSpPr>
          <p:nvPr>
            <p:ph type="ftr" sz="quarter" idx="11"/>
          </p:nvPr>
        </p:nvSpPr>
        <p:spPr/>
        <p:txBody>
          <a:bodyPr/>
          <a:lstStyle/>
          <a:p>
            <a:r>
              <a:rPr lang="en-US" dirty="0"/>
              <a:t>2025 Budget Packet</a:t>
            </a: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a:lstStyle/>
          <a:p>
            <a:fld id="{D8DA9DAA-006C-4F4B-980E-E3DF019B24E2}" type="slidenum">
              <a:rPr lang="en-US" smtClean="0"/>
              <a:pPr/>
              <a:t>2</a:t>
            </a:fld>
            <a:endParaRPr lang="en-US" dirty="0"/>
          </a:p>
        </p:txBody>
      </p:sp>
    </p:spTree>
    <p:extLst>
      <p:ext uri="{BB962C8B-B14F-4D97-AF65-F5344CB8AC3E}">
        <p14:creationId xmlns:p14="http://schemas.microsoft.com/office/powerpoint/2010/main" val="365334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85278-3D07-466F-8351-667A2EBEABB8}"/>
              </a:ext>
            </a:extLst>
          </p:cNvPr>
          <p:cNvSpPr>
            <a:spLocks noGrp="1"/>
          </p:cNvSpPr>
          <p:nvPr>
            <p:ph type="title"/>
          </p:nvPr>
        </p:nvSpPr>
        <p:spPr/>
        <p:txBody>
          <a:bodyPr>
            <a:normAutofit/>
          </a:bodyPr>
          <a:lstStyle/>
          <a:p>
            <a:r>
              <a:rPr lang="en-US" dirty="0"/>
              <a:t>Timeline</a:t>
            </a:r>
          </a:p>
        </p:txBody>
      </p:sp>
      <p:sp>
        <p:nvSpPr>
          <p:cNvPr id="6" name="Slide Number Placeholder 5">
            <a:extLst>
              <a:ext uri="{FF2B5EF4-FFF2-40B4-BE49-F238E27FC236}">
                <a16:creationId xmlns:a16="http://schemas.microsoft.com/office/drawing/2014/main" id="{AB55FF1C-3CBD-419A-9DE4-7A8AA6371B6A}"/>
              </a:ext>
            </a:extLst>
          </p:cNvPr>
          <p:cNvSpPr>
            <a:spLocks noGrp="1"/>
          </p:cNvSpPr>
          <p:nvPr>
            <p:ph type="sldNum" sz="quarter" idx="12"/>
          </p:nvPr>
        </p:nvSpPr>
        <p:spPr/>
        <p:txBody>
          <a:bodyPr>
            <a:normAutofit/>
          </a:bodyPr>
          <a:lstStyle/>
          <a:p>
            <a:pPr>
              <a:spcAft>
                <a:spcPts val="600"/>
              </a:spcAft>
            </a:pPr>
            <a:fld id="{D8DA9DAA-006C-4F4B-980E-E3DF019B24E2}" type="slidenum">
              <a:rPr lang="en-US" b="1" cap="all" spc="100" smtClean="0">
                <a:solidFill>
                  <a:schemeClr val="accent2"/>
                </a:solidFill>
              </a:rPr>
              <a:pPr>
                <a:spcAft>
                  <a:spcPts val="600"/>
                </a:spcAft>
              </a:pPr>
              <a:t>3</a:t>
            </a:fld>
            <a:endParaRPr lang="en-US" b="1" cap="all" spc="100" dirty="0">
              <a:solidFill>
                <a:schemeClr val="accent2"/>
              </a:solidFill>
            </a:endParaRPr>
          </a:p>
        </p:txBody>
      </p:sp>
      <p:graphicFrame>
        <p:nvGraphicFramePr>
          <p:cNvPr id="14" name="Content Placeholder 6" descr="timeline SmartArt Graphic">
            <a:extLst>
              <a:ext uri="{FF2B5EF4-FFF2-40B4-BE49-F238E27FC236}">
                <a16:creationId xmlns:a16="http://schemas.microsoft.com/office/drawing/2014/main" id="{CEC6DA80-0404-4CED-A682-9D41A16B341E}"/>
              </a:ext>
            </a:extLst>
          </p:cNvPr>
          <p:cNvGraphicFramePr>
            <a:graphicFrameLocks noGrp="1"/>
          </p:cNvGraphicFramePr>
          <p:nvPr>
            <p:ph idx="1"/>
            <p:extLst>
              <p:ext uri="{D42A27DB-BD31-4B8C-83A1-F6EECF244321}">
                <p14:modId xmlns:p14="http://schemas.microsoft.com/office/powerpoint/2010/main" val="4291785551"/>
              </p:ext>
            </p:extLst>
          </p:nvPr>
        </p:nvGraphicFramePr>
        <p:xfrm>
          <a:off x="1447800" y="1325880"/>
          <a:ext cx="99060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9288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CDA59-55A0-4EA5-B3E4-646D1D3B4CEB}"/>
              </a:ext>
            </a:extLst>
          </p:cNvPr>
          <p:cNvSpPr>
            <a:spLocks noGrp="1"/>
          </p:cNvSpPr>
          <p:nvPr>
            <p:ph type="title"/>
          </p:nvPr>
        </p:nvSpPr>
        <p:spPr/>
        <p:txBody>
          <a:bodyPr>
            <a:normAutofit/>
          </a:bodyPr>
          <a:lstStyle/>
          <a:p>
            <a:r>
              <a:rPr lang="en-US" sz="5400" dirty="0"/>
              <a:t>CPI-U </a:t>
            </a:r>
            <a:r>
              <a:rPr lang="en-US" sz="2200" dirty="0"/>
              <a:t>(</a:t>
            </a:r>
            <a:r>
              <a:rPr lang="en-US" sz="2200" dirty="0" err="1"/>
              <a:t>Consummer</a:t>
            </a:r>
            <a:r>
              <a:rPr lang="en-US" sz="2200" dirty="0"/>
              <a:t> Price Index – Urban)</a:t>
            </a:r>
          </a:p>
        </p:txBody>
      </p:sp>
      <p:sp>
        <p:nvSpPr>
          <p:cNvPr id="4" name="Content Placeholder 3">
            <a:extLst>
              <a:ext uri="{FF2B5EF4-FFF2-40B4-BE49-F238E27FC236}">
                <a16:creationId xmlns:a16="http://schemas.microsoft.com/office/drawing/2014/main" id="{1FE9CB6C-6FF8-4B8C-9B41-2DDD39B25DE3}"/>
              </a:ext>
            </a:extLst>
          </p:cNvPr>
          <p:cNvSpPr>
            <a:spLocks noGrp="1"/>
          </p:cNvSpPr>
          <p:nvPr>
            <p:ph sz="half" idx="2"/>
          </p:nvPr>
        </p:nvSpPr>
        <p:spPr>
          <a:xfrm>
            <a:off x="1447800" y="2505075"/>
            <a:ext cx="4549775" cy="3684588"/>
          </a:xfrm>
        </p:spPr>
        <p:txBody>
          <a:bodyPr>
            <a:normAutofit/>
          </a:bodyPr>
          <a:lstStyle/>
          <a:p>
            <a:r>
              <a:rPr lang="en-US" sz="1800" dirty="0">
                <a:latin typeface="Times New Roman" panose="02020603050405020304" pitchFamily="18" charset="0"/>
                <a:ea typeface="Times New Roman" panose="02020603050405020304" pitchFamily="18" charset="0"/>
              </a:rPr>
              <a:t>S</a:t>
            </a:r>
            <a:r>
              <a:rPr lang="en-US" sz="1800" dirty="0">
                <a:effectLst/>
                <a:latin typeface="Times New Roman" panose="02020603050405020304" pitchFamily="18" charset="0"/>
                <a:ea typeface="Times New Roman" panose="02020603050405020304" pitchFamily="18" charset="0"/>
              </a:rPr>
              <a:t>tarting in 2010, we began creating 3-year contracts. This allowed an automatic CPI-U Increase, between 0% and 3%, in years 2 &amp; 3 of the contracts and then negotiation of a base rate again in year 4.</a:t>
            </a:r>
          </a:p>
          <a:p>
            <a:endParaRPr lang="en-US" sz="1800" dirty="0">
              <a:latin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Due to RFP’s, new services and changes to existing services, some vendors now receive 2 budget packets, Phase 1 and Phase 2 of the budget packet process.  </a:t>
            </a:r>
          </a:p>
          <a:p>
            <a:endParaRPr lang="en-US" sz="2000" dirty="0"/>
          </a:p>
        </p:txBody>
      </p:sp>
      <p:sp>
        <p:nvSpPr>
          <p:cNvPr id="6" name="Content Placeholder 5">
            <a:extLst>
              <a:ext uri="{FF2B5EF4-FFF2-40B4-BE49-F238E27FC236}">
                <a16:creationId xmlns:a16="http://schemas.microsoft.com/office/drawing/2014/main" id="{5A74CB9D-E60B-4C8A-B4E7-23BC1D9FA66E}"/>
              </a:ext>
            </a:extLst>
          </p:cNvPr>
          <p:cNvSpPr>
            <a:spLocks noGrp="1"/>
          </p:cNvSpPr>
          <p:nvPr>
            <p:ph sz="quarter" idx="4"/>
          </p:nvPr>
        </p:nvSpPr>
        <p:spPr>
          <a:xfrm>
            <a:off x="6783206" y="2505075"/>
            <a:ext cx="4572182" cy="3684588"/>
          </a:xfrm>
        </p:spPr>
        <p:txBody>
          <a:bodyPr>
            <a:normAutofit/>
          </a:bodyPr>
          <a:lstStyle/>
          <a:p>
            <a:r>
              <a:rPr lang="en-US" sz="2000" dirty="0"/>
              <a:t>The CPI-U amount will be released in August, based on July CPI-U numbers.</a:t>
            </a:r>
          </a:p>
          <a:p>
            <a:endParaRPr lang="en-US" dirty="0"/>
          </a:p>
          <a:p>
            <a:endParaRPr lang="en-US" sz="2000" dirty="0"/>
          </a:p>
        </p:txBody>
      </p:sp>
    </p:spTree>
    <p:extLst>
      <p:ext uri="{BB962C8B-B14F-4D97-AF65-F5344CB8AC3E}">
        <p14:creationId xmlns:p14="http://schemas.microsoft.com/office/powerpoint/2010/main" val="3124766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15FF41-AFA4-4D25-AB42-AB034F4B4FEC}"/>
              </a:ext>
            </a:extLst>
          </p:cNvPr>
          <p:cNvSpPr>
            <a:spLocks noGrp="1"/>
          </p:cNvSpPr>
          <p:nvPr>
            <p:ph type="title"/>
          </p:nvPr>
        </p:nvSpPr>
        <p:spPr/>
        <p:txBody>
          <a:bodyPr/>
          <a:lstStyle/>
          <a:p>
            <a:r>
              <a:rPr lang="en-US" dirty="0"/>
              <a:t>Phase 1</a:t>
            </a:r>
          </a:p>
        </p:txBody>
      </p:sp>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p:txBody>
          <a:bodyPr>
            <a:normAutofit lnSpcReduction="10000"/>
          </a:bodyPr>
          <a:lstStyle/>
          <a:p>
            <a:pPr marL="285750" indent="-285750">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Phase 1 is the negotiation of the base rate for services in year 1 and 4, and so forth going forward.  This includes a spreadsheet where you can agree to the prior year’s rate by signing it or you can fill out the enclosed budget request form, breaking out all of the expenses needed to get to your rate.  </a:t>
            </a:r>
          </a:p>
          <a:p>
            <a:pPr marL="285750" indent="-285750">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The budget packet is based on the State’s Allowable Cost Policy Manual.  The goal in the end is to have the option to re-negotiate the rates every 3 years. If you feel the increases in the past haven’t been enough to cover your increased expenses, this is an important time to look at the rate and set a quality base rate. </a:t>
            </a:r>
          </a:p>
          <a:p>
            <a:pPr marL="342900" indent="-342900">
              <a:buFont typeface="Arial" panose="020B0604020202020204" pitchFamily="34" charset="0"/>
              <a:buChar char="•"/>
            </a:pPr>
            <a:endParaRPr lang="en-US" sz="2000" dirty="0"/>
          </a:p>
          <a:p>
            <a:endParaRPr lang="en-US" dirty="0"/>
          </a:p>
        </p:txBody>
      </p:sp>
      <p:pic>
        <p:nvPicPr>
          <p:cNvPr id="8" name="Picture Placeholder 7" descr="mountains under the night sky just before dawn">
            <a:extLst>
              <a:ext uri="{FF2B5EF4-FFF2-40B4-BE49-F238E27FC236}">
                <a16:creationId xmlns:a16="http://schemas.microsoft.com/office/drawing/2014/main" id="{B53D1AAB-32B2-4F04-828F-AB1C758AF004}"/>
              </a:ext>
            </a:extLst>
          </p:cNvPr>
          <p:cNvPicPr>
            <a:picLocks noGrp="1" noChangeAspect="1"/>
          </p:cNvPicPr>
          <p:nvPr>
            <p:ph type="pic" sz="quarter" idx="13"/>
          </p:nvPr>
        </p:nvPicPr>
        <p:blipFill rotWithShape="1">
          <a:blip r:embed="rId2"/>
          <a:srcRect l="71" r="71"/>
          <a:stretch/>
        </p:blipFill>
        <p:spPr/>
      </p:pic>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a:lstStyle/>
          <a:p>
            <a:fld id="{D8DA9DAA-006C-4F4B-980E-E3DF019B24E2}" type="slidenum">
              <a:rPr lang="en-US" smtClean="0"/>
              <a:pPr/>
              <a:t>5</a:t>
            </a:fld>
            <a:endParaRPr lang="en-US" dirty="0"/>
          </a:p>
        </p:txBody>
      </p:sp>
    </p:spTree>
    <p:extLst>
      <p:ext uri="{BB962C8B-B14F-4D97-AF65-F5344CB8AC3E}">
        <p14:creationId xmlns:p14="http://schemas.microsoft.com/office/powerpoint/2010/main" val="590773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219222DE-E3AA-AEE3-4973-34C389993276}"/>
              </a:ext>
            </a:extLst>
          </p:cNvPr>
          <p:cNvPicPr>
            <a:picLocks noGrp="1" noChangeAspect="1"/>
          </p:cNvPicPr>
          <p:nvPr>
            <p:ph sz="half" idx="2"/>
          </p:nvPr>
        </p:nvPicPr>
        <p:blipFill>
          <a:blip r:embed="rId2"/>
          <a:stretch>
            <a:fillRect/>
          </a:stretch>
        </p:blipFill>
        <p:spPr>
          <a:xfrm>
            <a:off x="1447800" y="174905"/>
            <a:ext cx="8833237" cy="6317970"/>
          </a:xfrm>
        </p:spPr>
      </p:pic>
    </p:spTree>
    <p:extLst>
      <p:ext uri="{BB962C8B-B14F-4D97-AF65-F5344CB8AC3E}">
        <p14:creationId xmlns:p14="http://schemas.microsoft.com/office/powerpoint/2010/main" val="1403455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6496F21-7E72-AFA7-38DC-9C14DFA41C8B}"/>
              </a:ext>
            </a:extLst>
          </p:cNvPr>
          <p:cNvPicPr>
            <a:picLocks noGrp="1" noChangeAspect="1"/>
          </p:cNvPicPr>
          <p:nvPr>
            <p:ph sz="half" idx="2"/>
          </p:nvPr>
        </p:nvPicPr>
        <p:blipFill>
          <a:blip r:embed="rId2"/>
          <a:stretch>
            <a:fillRect/>
          </a:stretch>
        </p:blipFill>
        <p:spPr>
          <a:xfrm>
            <a:off x="1315015" y="462989"/>
            <a:ext cx="4346314" cy="6235558"/>
          </a:xfrm>
        </p:spPr>
      </p:pic>
      <p:sp>
        <p:nvSpPr>
          <p:cNvPr id="7" name="TextBox 6">
            <a:extLst>
              <a:ext uri="{FF2B5EF4-FFF2-40B4-BE49-F238E27FC236}">
                <a16:creationId xmlns:a16="http://schemas.microsoft.com/office/drawing/2014/main" id="{B862156A-961F-2BAB-F361-E7B96D3E90E4}"/>
              </a:ext>
            </a:extLst>
          </p:cNvPr>
          <p:cNvSpPr txBox="1"/>
          <p:nvPr/>
        </p:nvSpPr>
        <p:spPr>
          <a:xfrm>
            <a:off x="6530673" y="691763"/>
            <a:ext cx="3225577" cy="5909310"/>
          </a:xfrm>
          <a:prstGeom prst="rect">
            <a:avLst/>
          </a:prstGeom>
          <a:noFill/>
        </p:spPr>
        <p:txBody>
          <a:bodyPr wrap="square" rtlCol="0">
            <a:spAutoFit/>
          </a:bodyPr>
          <a:lstStyle/>
          <a:p>
            <a:r>
              <a:rPr lang="en-US" b="1" i="1" dirty="0"/>
              <a:t>Budget Request Form</a:t>
            </a:r>
          </a:p>
          <a:p>
            <a:endParaRPr lang="en-US" dirty="0"/>
          </a:p>
          <a:p>
            <a:r>
              <a:rPr lang="en-US" dirty="0"/>
              <a:t>Four-tab Spreadsheet for rate consideration</a:t>
            </a:r>
          </a:p>
          <a:p>
            <a:endParaRPr lang="en-US" dirty="0"/>
          </a:p>
          <a:p>
            <a:pPr marL="285750" indent="-285750">
              <a:buFont typeface="Arial" panose="020B0604020202020204" pitchFamily="34" charset="0"/>
              <a:buChar char="•"/>
            </a:pPr>
            <a:r>
              <a:rPr lang="en-US" dirty="0"/>
              <a:t>Face Sheet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Salary &amp; Fringe breakdown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Expense distribution form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Profit calculation</a:t>
            </a:r>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780029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15FF41-AFA4-4D25-AB42-AB034F4B4FEC}"/>
              </a:ext>
            </a:extLst>
          </p:cNvPr>
          <p:cNvSpPr>
            <a:spLocks noGrp="1"/>
          </p:cNvSpPr>
          <p:nvPr>
            <p:ph type="title"/>
          </p:nvPr>
        </p:nvSpPr>
        <p:spPr/>
        <p:txBody>
          <a:bodyPr/>
          <a:lstStyle/>
          <a:p>
            <a:r>
              <a:rPr lang="en-US" dirty="0"/>
              <a:t>Phase 2</a:t>
            </a:r>
          </a:p>
        </p:txBody>
      </p:sp>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850392" y="2825496"/>
            <a:ext cx="6190488" cy="3662768"/>
          </a:xfrm>
        </p:spPr>
        <p:txBody>
          <a:bodyPr>
            <a:normAutofit fontScale="92500" lnSpcReduction="10000"/>
          </a:bodyPr>
          <a:lstStyle/>
          <a:p>
            <a:pPr marL="342900" marR="0" lvl="0" indent="-342900">
              <a:spcBef>
                <a:spcPts val="0"/>
              </a:spcBef>
              <a:spcAft>
                <a:spcPts val="0"/>
              </a:spcAft>
              <a:buFont typeface="Times New Roman" panose="02020603050405020304" pitchFamily="18" charset="0"/>
              <a:buChar char="-"/>
            </a:pPr>
            <a:r>
              <a:rPr lang="en-US" sz="1800" dirty="0">
                <a:effectLst/>
                <a:latin typeface="Times New Roman" panose="02020603050405020304" pitchFamily="18" charset="0"/>
                <a:ea typeface="Times New Roman" panose="02020603050405020304" pitchFamily="18" charset="0"/>
              </a:rPr>
              <a:t>* Phase 2 is where the vendor receives a spreadsheet for services in years 2 &amp; 3 listing new rates including the CPI-U increase for signature. and they sign the spreadsheet to agree to the increase.  The final CPI-U will be known in mid-August, and increases are capped at a maximum of 3%.</a:t>
            </a:r>
          </a:p>
          <a:p>
            <a:pPr marL="342900" marR="0" lvl="0" indent="-342900">
              <a:spcBef>
                <a:spcPts val="0"/>
              </a:spcBef>
              <a:spcAft>
                <a:spcPts val="0"/>
              </a:spcAft>
              <a:buFont typeface="Times New Roman" panose="02020603050405020304" pitchFamily="18" charset="0"/>
              <a:buChar char="-"/>
            </a:pP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pPr>
            <a:r>
              <a:rPr lang="en-US" sz="1800" dirty="0">
                <a:effectLst/>
                <a:latin typeface="Times New Roman" panose="02020603050405020304" pitchFamily="18" charset="0"/>
                <a:ea typeface="Times New Roman" panose="02020603050405020304" pitchFamily="18" charset="0"/>
              </a:rPr>
              <a:t>* If a vendor feels they need to re-negotiate a rate before the 3 years is up, and they are not a part of a Request for Proposal or Preferred Provider Solicitation network, they can request a </a:t>
            </a:r>
            <a:r>
              <a:rPr lang="en-US" sz="1800" dirty="0">
                <a:latin typeface="Times New Roman" panose="02020603050405020304" pitchFamily="18" charset="0"/>
                <a:ea typeface="Times New Roman" panose="02020603050405020304" pitchFamily="18" charset="0"/>
              </a:rPr>
              <a:t>Budget Request Form. </a:t>
            </a:r>
            <a:r>
              <a:rPr lang="en-US" sz="1800" dirty="0">
                <a:effectLst/>
                <a:latin typeface="Times New Roman" panose="02020603050405020304" pitchFamily="18" charset="0"/>
                <a:ea typeface="Times New Roman" panose="02020603050405020304" pitchFamily="18" charset="0"/>
              </a:rPr>
              <a:t>The budget request form can also be found on our website.  Once that is submitted, the supervisors and managers will review that request and may contact you to discuss and negotiate before putting a final rate in the contract.</a:t>
            </a:r>
          </a:p>
          <a:p>
            <a:pPr marL="342900" indent="-342900">
              <a:buFont typeface="Arial" panose="020B0604020202020204" pitchFamily="34" charset="0"/>
              <a:buChar char="•"/>
            </a:pPr>
            <a:endParaRPr lang="en-US" sz="2000" dirty="0"/>
          </a:p>
          <a:p>
            <a:endParaRPr lang="en-US" dirty="0"/>
          </a:p>
        </p:txBody>
      </p:sp>
      <p:pic>
        <p:nvPicPr>
          <p:cNvPr id="8" name="Picture Placeholder 7" descr="mountains under the night sky just before dawn">
            <a:extLst>
              <a:ext uri="{FF2B5EF4-FFF2-40B4-BE49-F238E27FC236}">
                <a16:creationId xmlns:a16="http://schemas.microsoft.com/office/drawing/2014/main" id="{B53D1AAB-32B2-4F04-828F-AB1C758AF004}"/>
              </a:ext>
            </a:extLst>
          </p:cNvPr>
          <p:cNvPicPr>
            <a:picLocks noGrp="1" noChangeAspect="1"/>
          </p:cNvPicPr>
          <p:nvPr>
            <p:ph type="pic" sz="quarter" idx="13"/>
          </p:nvPr>
        </p:nvPicPr>
        <p:blipFill rotWithShape="1">
          <a:blip r:embed="rId2"/>
          <a:srcRect l="71" r="71"/>
          <a:stretch/>
        </p:blipFill>
        <p:spPr/>
      </p:pic>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a:lstStyle/>
          <a:p>
            <a:fld id="{D8DA9DAA-006C-4F4B-980E-E3DF019B24E2}" type="slidenum">
              <a:rPr lang="en-US" smtClean="0"/>
              <a:pPr/>
              <a:t>8</a:t>
            </a:fld>
            <a:endParaRPr lang="en-US" dirty="0"/>
          </a:p>
        </p:txBody>
      </p:sp>
    </p:spTree>
    <p:extLst>
      <p:ext uri="{BB962C8B-B14F-4D97-AF65-F5344CB8AC3E}">
        <p14:creationId xmlns:p14="http://schemas.microsoft.com/office/powerpoint/2010/main" val="2773981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542E3F9-E716-71E1-CE3C-534A9FD533E2}"/>
              </a:ext>
            </a:extLst>
          </p:cNvPr>
          <p:cNvPicPr>
            <a:picLocks noGrp="1" noChangeAspect="1"/>
          </p:cNvPicPr>
          <p:nvPr>
            <p:ph sz="half" idx="2"/>
          </p:nvPr>
        </p:nvPicPr>
        <p:blipFill>
          <a:blip r:embed="rId2"/>
          <a:stretch>
            <a:fillRect/>
          </a:stretch>
        </p:blipFill>
        <p:spPr>
          <a:xfrm>
            <a:off x="1444625" y="178894"/>
            <a:ext cx="8322468" cy="6388883"/>
          </a:xfrm>
        </p:spPr>
      </p:pic>
    </p:spTree>
    <p:extLst>
      <p:ext uri="{BB962C8B-B14F-4D97-AF65-F5344CB8AC3E}">
        <p14:creationId xmlns:p14="http://schemas.microsoft.com/office/powerpoint/2010/main" val="3110894096"/>
      </p:ext>
    </p:extLst>
  </p:cSld>
  <p:clrMapOvr>
    <a:masterClrMapping/>
  </p:clrMapOvr>
</p:sld>
</file>

<file path=ppt/theme/theme1.xml><?xml version="1.0" encoding="utf-8"?>
<a:theme xmlns:a="http://schemas.openxmlformats.org/drawingml/2006/main" name="GradientUnivers">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Univers" id="{605F9078-86F9-4258-A3E1-F8EFF02AE8CC}" vid="{4848699B-BB01-41E3-9EC4-3D97DFE529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919F73-B6C2-4A43-95E2-833EC48925FE}">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3C8E00D1-8EA3-4E42-801D-0253E1EAFC21}">
  <ds:schemaRefs>
    <ds:schemaRef ds:uri="http://schemas.microsoft.com/sharepoint/v3/contenttype/forms"/>
  </ds:schemaRefs>
</ds:datastoreItem>
</file>

<file path=customXml/itemProps3.xml><?xml version="1.0" encoding="utf-8"?>
<ds:datastoreItem xmlns:ds="http://schemas.openxmlformats.org/officeDocument/2006/customXml" ds:itemID="{ABC329F5-30EE-4BF7-AA2A-B837B51416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{EE97109B-DA89-44A6-8FEF-AD2F32B69043}tf89338750_win32</Template>
  <TotalTime>295</TotalTime>
  <Words>837</Words>
  <Application>Microsoft Office PowerPoint</Application>
  <PresentationFormat>Widescreen</PresentationFormat>
  <Paragraphs>84</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Times New Roman</vt:lpstr>
      <vt:lpstr>Univers</vt:lpstr>
      <vt:lpstr>GradientUnivers</vt:lpstr>
      <vt:lpstr>2025 Budget Packet &amp; Contracting</vt:lpstr>
      <vt:lpstr>Timeline</vt:lpstr>
      <vt:lpstr>Timeline</vt:lpstr>
      <vt:lpstr>CPI-U (Consummer Price Index – Urban)</vt:lpstr>
      <vt:lpstr>Phase 1</vt:lpstr>
      <vt:lpstr>PowerPoint Presentation</vt:lpstr>
      <vt:lpstr>PowerPoint Presentation</vt:lpstr>
      <vt:lpstr>Phase 2</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Budget Packet &amp; Contracting</dc:title>
  <dc:creator>Paul Medinger</dc:creator>
  <cp:lastModifiedBy>Rebecca Ray</cp:lastModifiedBy>
  <cp:revision>5</cp:revision>
  <dcterms:created xsi:type="dcterms:W3CDTF">2023-07-03T17:23:04Z</dcterms:created>
  <dcterms:modified xsi:type="dcterms:W3CDTF">2024-07-12T18:33:25Z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