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16"/>
  </p:notesMasterIdLst>
  <p:sldIdLst>
    <p:sldId id="328" r:id="rId2"/>
    <p:sldId id="832" r:id="rId3"/>
    <p:sldId id="813" r:id="rId4"/>
    <p:sldId id="260" r:id="rId5"/>
    <p:sldId id="1118" r:id="rId6"/>
    <p:sldId id="1105" r:id="rId7"/>
    <p:sldId id="1121" r:id="rId8"/>
    <p:sldId id="1122" r:id="rId9"/>
    <p:sldId id="1103" r:id="rId10"/>
    <p:sldId id="1102" r:id="rId11"/>
    <p:sldId id="1123" r:id="rId12"/>
    <p:sldId id="1124" r:id="rId13"/>
    <p:sldId id="1117" r:id="rId14"/>
    <p:sldId id="1099"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C5078D-4F9C-BD45-7D18-B55F4A937114}" name="Kelly Kramer" initials="KK" userId="S::KKRAMER@lacrossecounty.org::63d80604-e22b-47f8-9d8f-82cc83226e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lly Kramer" initials="KK" lastIdx="0" clrIdx="0">
    <p:extLst>
      <p:ext uri="{19B8F6BF-5375-455C-9EA6-DF929625EA0E}">
        <p15:presenceInfo xmlns:p15="http://schemas.microsoft.com/office/powerpoint/2012/main" userId="S-1-5-21-1575504413-2041860855-5522801-23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292281-2E01-4409-9BD4-C1B16D721324}" v="291" dt="2025-01-23T03:31:53.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36" autoAdjust="0"/>
  </p:normalViewPr>
  <p:slideViewPr>
    <p:cSldViewPr snapToGrid="0">
      <p:cViewPr varScale="1">
        <p:scale>
          <a:sx n="54" d="100"/>
          <a:sy n="54" d="100"/>
        </p:scale>
        <p:origin x="91"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Kramer" userId="63d80604-e22b-47f8-9d8f-82cc83226eb4" providerId="ADAL" clId="{12292281-2E01-4409-9BD4-C1B16D721324}"/>
    <pc:docChg chg="undo custSel addSld delSld modSld sldOrd">
      <pc:chgData name="Kelly Kramer" userId="63d80604-e22b-47f8-9d8f-82cc83226eb4" providerId="ADAL" clId="{12292281-2E01-4409-9BD4-C1B16D721324}" dt="2025-01-23T04:55:45.927" v="9706" actId="6549"/>
      <pc:docMkLst>
        <pc:docMk/>
      </pc:docMkLst>
      <pc:sldChg chg="addSp delSp modSp mod modNotesTx">
        <pc:chgData name="Kelly Kramer" userId="63d80604-e22b-47f8-9d8f-82cc83226eb4" providerId="ADAL" clId="{12292281-2E01-4409-9BD4-C1B16D721324}" dt="2025-01-23T01:54:27.067" v="5002" actId="1076"/>
        <pc:sldMkLst>
          <pc:docMk/>
          <pc:sldMk cId="0" sldId="260"/>
        </pc:sldMkLst>
        <pc:spChg chg="add del mod">
          <ac:chgData name="Kelly Kramer" userId="63d80604-e22b-47f8-9d8f-82cc83226eb4" providerId="ADAL" clId="{12292281-2E01-4409-9BD4-C1B16D721324}" dt="2025-01-23T01:14:39.404" v="2118" actId="478"/>
          <ac:spMkLst>
            <pc:docMk/>
            <pc:sldMk cId="0" sldId="260"/>
            <ac:spMk id="3" creationId="{DBCCDF73-A11A-31FD-F370-CF6BE235260A}"/>
          </ac:spMkLst>
        </pc:spChg>
        <pc:spChg chg="add del mod">
          <ac:chgData name="Kelly Kramer" userId="63d80604-e22b-47f8-9d8f-82cc83226eb4" providerId="ADAL" clId="{12292281-2E01-4409-9BD4-C1B16D721324}" dt="2025-01-23T01:13:52.852" v="2034"/>
          <ac:spMkLst>
            <pc:docMk/>
            <pc:sldMk cId="0" sldId="260"/>
            <ac:spMk id="4" creationId="{87140EA1-D785-5530-26E0-0732B1C0CC57}"/>
          </ac:spMkLst>
        </pc:spChg>
        <pc:spChg chg="add mod">
          <ac:chgData name="Kelly Kramer" userId="63d80604-e22b-47f8-9d8f-82cc83226eb4" providerId="ADAL" clId="{12292281-2E01-4409-9BD4-C1B16D721324}" dt="2025-01-23T01:54:27.067" v="5002" actId="1076"/>
          <ac:spMkLst>
            <pc:docMk/>
            <pc:sldMk cId="0" sldId="260"/>
            <ac:spMk id="5" creationId="{A81A2ABB-DE79-1FDB-964F-6C62824CF765}"/>
          </ac:spMkLst>
        </pc:spChg>
        <pc:spChg chg="del mod">
          <ac:chgData name="Kelly Kramer" userId="63d80604-e22b-47f8-9d8f-82cc83226eb4" providerId="ADAL" clId="{12292281-2E01-4409-9BD4-C1B16D721324}" dt="2025-01-23T01:13:19.939" v="2026" actId="478"/>
          <ac:spMkLst>
            <pc:docMk/>
            <pc:sldMk cId="0" sldId="260"/>
            <ac:spMk id="35843" creationId="{145BCDBC-7349-4747-B6B7-68A8B7CCDFD5}"/>
          </ac:spMkLst>
        </pc:spChg>
        <pc:spChg chg="mod">
          <ac:chgData name="Kelly Kramer" userId="63d80604-e22b-47f8-9d8f-82cc83226eb4" providerId="ADAL" clId="{12292281-2E01-4409-9BD4-C1B16D721324}" dt="2025-01-22T23:40:30.075" v="391" actId="1076"/>
          <ac:spMkLst>
            <pc:docMk/>
            <pc:sldMk cId="0" sldId="260"/>
            <ac:spMk id="35845" creationId="{3FF56239-607E-4510-8150-37B449C64F76}"/>
          </ac:spMkLst>
        </pc:spChg>
        <pc:spChg chg="mod">
          <ac:chgData name="Kelly Kramer" userId="63d80604-e22b-47f8-9d8f-82cc83226eb4" providerId="ADAL" clId="{12292281-2E01-4409-9BD4-C1B16D721324}" dt="2025-01-22T19:10:18.775" v="330" actId="255"/>
          <ac:spMkLst>
            <pc:docMk/>
            <pc:sldMk cId="0" sldId="260"/>
            <ac:spMk id="35846" creationId="{508BA4AD-8597-4A92-8DBE-ECDAC5693620}"/>
          </ac:spMkLst>
        </pc:spChg>
        <pc:spChg chg="mod">
          <ac:chgData name="Kelly Kramer" userId="63d80604-e22b-47f8-9d8f-82cc83226eb4" providerId="ADAL" clId="{12292281-2E01-4409-9BD4-C1B16D721324}" dt="2025-01-22T19:11:54.481" v="383" actId="20577"/>
          <ac:spMkLst>
            <pc:docMk/>
            <pc:sldMk cId="0" sldId="260"/>
            <ac:spMk id="35850" creationId="{CD9BD5E2-A5D7-4C9D-B9A5-99A488C7325D}"/>
          </ac:spMkLst>
        </pc:spChg>
        <pc:spChg chg="mod">
          <ac:chgData name="Kelly Kramer" userId="63d80604-e22b-47f8-9d8f-82cc83226eb4" providerId="ADAL" clId="{12292281-2E01-4409-9BD4-C1B16D721324}" dt="2025-01-22T19:10:03.642" v="328" actId="1076"/>
          <ac:spMkLst>
            <pc:docMk/>
            <pc:sldMk cId="0" sldId="260"/>
            <ac:spMk id="35855" creationId="{D7051060-9A06-4056-9CCA-800188F1562C}"/>
          </ac:spMkLst>
        </pc:spChg>
        <pc:spChg chg="mod">
          <ac:chgData name="Kelly Kramer" userId="63d80604-e22b-47f8-9d8f-82cc83226eb4" providerId="ADAL" clId="{12292281-2E01-4409-9BD4-C1B16D721324}" dt="2025-01-22T19:10:03.642" v="328" actId="1076"/>
          <ac:spMkLst>
            <pc:docMk/>
            <pc:sldMk cId="0" sldId="260"/>
            <ac:spMk id="35856" creationId="{A0FFE678-6E60-42BC-9F84-57D5F0D779F7}"/>
          </ac:spMkLst>
        </pc:spChg>
        <pc:spChg chg="mod">
          <ac:chgData name="Kelly Kramer" userId="63d80604-e22b-47f8-9d8f-82cc83226eb4" providerId="ADAL" clId="{12292281-2E01-4409-9BD4-C1B16D721324}" dt="2025-01-22T19:10:03.642" v="328" actId="1076"/>
          <ac:spMkLst>
            <pc:docMk/>
            <pc:sldMk cId="0" sldId="260"/>
            <ac:spMk id="35857" creationId="{97529207-319A-437E-8B56-87B092457D38}"/>
          </ac:spMkLst>
        </pc:spChg>
        <pc:spChg chg="mod">
          <ac:chgData name="Kelly Kramer" userId="63d80604-e22b-47f8-9d8f-82cc83226eb4" providerId="ADAL" clId="{12292281-2E01-4409-9BD4-C1B16D721324}" dt="2025-01-22T19:10:03.642" v="328" actId="1076"/>
          <ac:spMkLst>
            <pc:docMk/>
            <pc:sldMk cId="0" sldId="260"/>
            <ac:spMk id="35858" creationId="{0A01B011-D58B-4ADB-8AAF-206653978C93}"/>
          </ac:spMkLst>
        </pc:spChg>
        <pc:grpChg chg="mod">
          <ac:chgData name="Kelly Kramer" userId="63d80604-e22b-47f8-9d8f-82cc83226eb4" providerId="ADAL" clId="{12292281-2E01-4409-9BD4-C1B16D721324}" dt="2025-01-22T19:10:03.642" v="328" actId="1076"/>
          <ac:grpSpMkLst>
            <pc:docMk/>
            <pc:sldMk cId="0" sldId="260"/>
            <ac:grpSpMk id="35844" creationId="{24E5CED8-E0C6-4986-958B-C4F2BDF8BC07}"/>
          </ac:grpSpMkLst>
        </pc:grpChg>
      </pc:sldChg>
      <pc:sldChg chg="delSp modSp add del mod">
        <pc:chgData name="Kelly Kramer" userId="63d80604-e22b-47f8-9d8f-82cc83226eb4" providerId="ADAL" clId="{12292281-2E01-4409-9BD4-C1B16D721324}" dt="2025-01-23T02:46:56.920" v="5938" actId="47"/>
        <pc:sldMkLst>
          <pc:docMk/>
          <pc:sldMk cId="556762000" sldId="268"/>
        </pc:sldMkLst>
        <pc:picChg chg="del">
          <ac:chgData name="Kelly Kramer" userId="63d80604-e22b-47f8-9d8f-82cc83226eb4" providerId="ADAL" clId="{12292281-2E01-4409-9BD4-C1B16D721324}" dt="2025-01-23T02:43:38.770" v="5898" actId="21"/>
          <ac:picMkLst>
            <pc:docMk/>
            <pc:sldMk cId="556762000" sldId="268"/>
            <ac:picMk id="2" creationId="{D8143461-1F50-A29E-F2CC-6FDF5BD5782E}"/>
          </ac:picMkLst>
        </pc:picChg>
        <pc:picChg chg="del">
          <ac:chgData name="Kelly Kramer" userId="63d80604-e22b-47f8-9d8f-82cc83226eb4" providerId="ADAL" clId="{12292281-2E01-4409-9BD4-C1B16D721324}" dt="2025-01-23T02:43:21.624" v="5896" actId="21"/>
          <ac:picMkLst>
            <pc:docMk/>
            <pc:sldMk cId="556762000" sldId="268"/>
            <ac:picMk id="9" creationId="{5E66A934-55CA-1BCF-0152-C3CB5CF27BE6}"/>
          </ac:picMkLst>
        </pc:picChg>
        <pc:picChg chg="del">
          <ac:chgData name="Kelly Kramer" userId="63d80604-e22b-47f8-9d8f-82cc83226eb4" providerId="ADAL" clId="{12292281-2E01-4409-9BD4-C1B16D721324}" dt="2025-01-23T02:44:58.041" v="5915" actId="21"/>
          <ac:picMkLst>
            <pc:docMk/>
            <pc:sldMk cId="556762000" sldId="268"/>
            <ac:picMk id="10" creationId="{3F4D9B76-EB7F-99C0-3A05-D417F06496E6}"/>
          </ac:picMkLst>
        </pc:picChg>
        <pc:picChg chg="del">
          <ac:chgData name="Kelly Kramer" userId="63d80604-e22b-47f8-9d8f-82cc83226eb4" providerId="ADAL" clId="{12292281-2E01-4409-9BD4-C1B16D721324}" dt="2025-01-23T02:44:38.230" v="5911" actId="21"/>
          <ac:picMkLst>
            <pc:docMk/>
            <pc:sldMk cId="556762000" sldId="268"/>
            <ac:picMk id="12" creationId="{5C531D02-D51E-C1E2-CA1F-2E7E55D30987}"/>
          </ac:picMkLst>
        </pc:picChg>
        <pc:picChg chg="del">
          <ac:chgData name="Kelly Kramer" userId="63d80604-e22b-47f8-9d8f-82cc83226eb4" providerId="ADAL" clId="{12292281-2E01-4409-9BD4-C1B16D721324}" dt="2025-01-23T02:45:30.390" v="5919" actId="21"/>
          <ac:picMkLst>
            <pc:docMk/>
            <pc:sldMk cId="556762000" sldId="268"/>
            <ac:picMk id="16" creationId="{4C64CDC5-FA23-1AED-A480-EB84B05C03A0}"/>
          </ac:picMkLst>
        </pc:picChg>
        <pc:picChg chg="del">
          <ac:chgData name="Kelly Kramer" userId="63d80604-e22b-47f8-9d8f-82cc83226eb4" providerId="ADAL" clId="{12292281-2E01-4409-9BD4-C1B16D721324}" dt="2025-01-23T02:44:02.792" v="5904" actId="21"/>
          <ac:picMkLst>
            <pc:docMk/>
            <pc:sldMk cId="556762000" sldId="268"/>
            <ac:picMk id="20" creationId="{BD0A4CEA-80C8-CA4A-3108-DE80B803B268}"/>
          </ac:picMkLst>
        </pc:picChg>
        <pc:picChg chg="del mod">
          <ac:chgData name="Kelly Kramer" userId="63d80604-e22b-47f8-9d8f-82cc83226eb4" providerId="ADAL" clId="{12292281-2E01-4409-9BD4-C1B16D721324}" dt="2025-01-23T02:46:21.410" v="5930" actId="21"/>
          <ac:picMkLst>
            <pc:docMk/>
            <pc:sldMk cId="556762000" sldId="268"/>
            <ac:picMk id="21" creationId="{427DD8EC-7A32-237C-04EA-FEA3A414D086}"/>
          </ac:picMkLst>
        </pc:picChg>
      </pc:sldChg>
      <pc:sldChg chg="modSp mod">
        <pc:chgData name="Kelly Kramer" userId="63d80604-e22b-47f8-9d8f-82cc83226eb4" providerId="ADAL" clId="{12292281-2E01-4409-9BD4-C1B16D721324}" dt="2025-01-22T19:05:13.587" v="8" actId="20577"/>
        <pc:sldMkLst>
          <pc:docMk/>
          <pc:sldMk cId="4203749787" sldId="328"/>
        </pc:sldMkLst>
        <pc:spChg chg="mod">
          <ac:chgData name="Kelly Kramer" userId="63d80604-e22b-47f8-9d8f-82cc83226eb4" providerId="ADAL" clId="{12292281-2E01-4409-9BD4-C1B16D721324}" dt="2025-01-22T19:05:13.587" v="8" actId="20577"/>
          <ac:spMkLst>
            <pc:docMk/>
            <pc:sldMk cId="4203749787" sldId="328"/>
            <ac:spMk id="4" creationId="{74642C4F-F18B-4FD9-8BE2-1EA0AFEE200C}"/>
          </ac:spMkLst>
        </pc:spChg>
      </pc:sldChg>
      <pc:sldChg chg="del">
        <pc:chgData name="Kelly Kramer" userId="63d80604-e22b-47f8-9d8f-82cc83226eb4" providerId="ADAL" clId="{12292281-2E01-4409-9BD4-C1B16D721324}" dt="2025-01-23T03:25:13.678" v="6763" actId="47"/>
        <pc:sldMkLst>
          <pc:docMk/>
          <pc:sldMk cId="4011834751" sldId="370"/>
        </pc:sldMkLst>
      </pc:sldChg>
      <pc:sldChg chg="addSp modSp mod modNotesTx">
        <pc:chgData name="Kelly Kramer" userId="63d80604-e22b-47f8-9d8f-82cc83226eb4" providerId="ADAL" clId="{12292281-2E01-4409-9BD4-C1B16D721324}" dt="2025-01-23T02:10:53.814" v="5256" actId="6549"/>
        <pc:sldMkLst>
          <pc:docMk/>
          <pc:sldMk cId="2453199189" sldId="813"/>
        </pc:sldMkLst>
        <pc:spChg chg="add mod">
          <ac:chgData name="Kelly Kramer" userId="63d80604-e22b-47f8-9d8f-82cc83226eb4" providerId="ADAL" clId="{12292281-2E01-4409-9BD4-C1B16D721324}" dt="2025-01-22T19:06:09.999" v="61" actId="20577"/>
          <ac:spMkLst>
            <pc:docMk/>
            <pc:sldMk cId="2453199189" sldId="813"/>
            <ac:spMk id="2" creationId="{DBA196F4-8D82-C3F8-6368-16913BF12BD7}"/>
          </ac:spMkLst>
        </pc:spChg>
        <pc:spChg chg="add mod">
          <ac:chgData name="Kelly Kramer" userId="63d80604-e22b-47f8-9d8f-82cc83226eb4" providerId="ADAL" clId="{12292281-2E01-4409-9BD4-C1B16D721324}" dt="2025-01-23T01:52:12.846" v="4642" actId="207"/>
          <ac:spMkLst>
            <pc:docMk/>
            <pc:sldMk cId="2453199189" sldId="813"/>
            <ac:spMk id="3" creationId="{578558EE-66DD-5746-C146-521436824F1F}"/>
          </ac:spMkLst>
        </pc:spChg>
        <pc:spChg chg="mod">
          <ac:chgData name="Kelly Kramer" userId="63d80604-e22b-47f8-9d8f-82cc83226eb4" providerId="ADAL" clId="{12292281-2E01-4409-9BD4-C1B16D721324}" dt="2025-01-22T19:09:13.288" v="305" actId="20577"/>
          <ac:spMkLst>
            <pc:docMk/>
            <pc:sldMk cId="2453199189" sldId="813"/>
            <ac:spMk id="35846" creationId="{508BA4AD-8597-4A92-8DBE-ECDAC5693620}"/>
          </ac:spMkLst>
        </pc:spChg>
      </pc:sldChg>
      <pc:sldChg chg="modSp mod modNotesTx">
        <pc:chgData name="Kelly Kramer" userId="63d80604-e22b-47f8-9d8f-82cc83226eb4" providerId="ADAL" clId="{12292281-2E01-4409-9BD4-C1B16D721324}" dt="2025-01-23T02:09:56.679" v="5227" actId="20577"/>
        <pc:sldMkLst>
          <pc:docMk/>
          <pc:sldMk cId="3897422695" sldId="832"/>
        </pc:sldMkLst>
        <pc:spChg chg="mod">
          <ac:chgData name="Kelly Kramer" userId="63d80604-e22b-47f8-9d8f-82cc83226eb4" providerId="ADAL" clId="{12292281-2E01-4409-9BD4-C1B16D721324}" dt="2025-01-23T02:09:56.679" v="5227" actId="20577"/>
          <ac:spMkLst>
            <pc:docMk/>
            <pc:sldMk cId="3897422695" sldId="832"/>
            <ac:spMk id="2" creationId="{4F856611-6F23-7799-D737-01535E99602A}"/>
          </ac:spMkLst>
        </pc:spChg>
      </pc:sldChg>
      <pc:sldChg chg="modSp mod">
        <pc:chgData name="Kelly Kramer" userId="63d80604-e22b-47f8-9d8f-82cc83226eb4" providerId="ADAL" clId="{12292281-2E01-4409-9BD4-C1B16D721324}" dt="2025-01-23T03:36:05.929" v="7422" actId="20577"/>
        <pc:sldMkLst>
          <pc:docMk/>
          <pc:sldMk cId="456985278" sldId="1099"/>
        </pc:sldMkLst>
        <pc:spChg chg="mod">
          <ac:chgData name="Kelly Kramer" userId="63d80604-e22b-47f8-9d8f-82cc83226eb4" providerId="ADAL" clId="{12292281-2E01-4409-9BD4-C1B16D721324}" dt="2025-01-23T03:36:05.929" v="7422" actId="20577"/>
          <ac:spMkLst>
            <pc:docMk/>
            <pc:sldMk cId="456985278" sldId="1099"/>
            <ac:spMk id="3" creationId="{A41E7A79-3B13-50FF-6D90-29D43F730D48}"/>
          </ac:spMkLst>
        </pc:spChg>
      </pc:sldChg>
      <pc:sldChg chg="modSp mod">
        <pc:chgData name="Kelly Kramer" userId="63d80604-e22b-47f8-9d8f-82cc83226eb4" providerId="ADAL" clId="{12292281-2E01-4409-9BD4-C1B16D721324}" dt="2025-01-23T03:20:50.890" v="6381" actId="6549"/>
        <pc:sldMkLst>
          <pc:docMk/>
          <pc:sldMk cId="2076210787" sldId="1105"/>
        </pc:sldMkLst>
        <pc:spChg chg="mod">
          <ac:chgData name="Kelly Kramer" userId="63d80604-e22b-47f8-9d8f-82cc83226eb4" providerId="ADAL" clId="{12292281-2E01-4409-9BD4-C1B16D721324}" dt="2025-01-23T03:20:50.890" v="6381" actId="6549"/>
          <ac:spMkLst>
            <pc:docMk/>
            <pc:sldMk cId="2076210787" sldId="1105"/>
            <ac:spMk id="4" creationId="{8EA4D45E-CAE7-A8E1-9912-CACEB80CF2EF}"/>
          </ac:spMkLst>
        </pc:spChg>
        <pc:picChg chg="mod">
          <ac:chgData name="Kelly Kramer" userId="63d80604-e22b-47f8-9d8f-82cc83226eb4" providerId="ADAL" clId="{12292281-2E01-4409-9BD4-C1B16D721324}" dt="2025-01-23T02:21:07.743" v="5371" actId="1076"/>
          <ac:picMkLst>
            <pc:docMk/>
            <pc:sldMk cId="2076210787" sldId="1105"/>
            <ac:picMk id="6" creationId="{BA3D8794-A77C-67A0-2AD0-87365AE7C93C}"/>
          </ac:picMkLst>
        </pc:picChg>
      </pc:sldChg>
      <pc:sldChg chg="del">
        <pc:chgData name="Kelly Kramer" userId="63d80604-e22b-47f8-9d8f-82cc83226eb4" providerId="ADAL" clId="{12292281-2E01-4409-9BD4-C1B16D721324}" dt="2025-01-23T03:28:08.586" v="6986" actId="47"/>
        <pc:sldMkLst>
          <pc:docMk/>
          <pc:sldMk cId="3711351504" sldId="1108"/>
        </pc:sldMkLst>
      </pc:sldChg>
      <pc:sldChg chg="del">
        <pc:chgData name="Kelly Kramer" userId="63d80604-e22b-47f8-9d8f-82cc83226eb4" providerId="ADAL" clId="{12292281-2E01-4409-9BD4-C1B16D721324}" dt="2025-01-23T03:25:05.147" v="6761" actId="47"/>
        <pc:sldMkLst>
          <pc:docMk/>
          <pc:sldMk cId="3002626027" sldId="1110"/>
        </pc:sldMkLst>
      </pc:sldChg>
      <pc:sldChg chg="del">
        <pc:chgData name="Kelly Kramer" userId="63d80604-e22b-47f8-9d8f-82cc83226eb4" providerId="ADAL" clId="{12292281-2E01-4409-9BD4-C1B16D721324}" dt="2025-01-23T03:25:02.917" v="6760" actId="47"/>
        <pc:sldMkLst>
          <pc:docMk/>
          <pc:sldMk cId="2079405546" sldId="1111"/>
        </pc:sldMkLst>
      </pc:sldChg>
      <pc:sldChg chg="delSp modSp del mod">
        <pc:chgData name="Kelly Kramer" userId="63d80604-e22b-47f8-9d8f-82cc83226eb4" providerId="ADAL" clId="{12292281-2E01-4409-9BD4-C1B16D721324}" dt="2025-01-23T03:24:44.848" v="6759" actId="47"/>
        <pc:sldMkLst>
          <pc:docMk/>
          <pc:sldMk cId="3996222865" sldId="1112"/>
        </pc:sldMkLst>
        <pc:spChg chg="del mod">
          <ac:chgData name="Kelly Kramer" userId="63d80604-e22b-47f8-9d8f-82cc83226eb4" providerId="ADAL" clId="{12292281-2E01-4409-9BD4-C1B16D721324}" dt="2025-01-23T03:24:28.552" v="6757" actId="478"/>
          <ac:spMkLst>
            <pc:docMk/>
            <pc:sldMk cId="3996222865" sldId="1112"/>
            <ac:spMk id="3" creationId="{A45AF0EA-19C8-99F6-6AF7-12E22091EA14}"/>
          </ac:spMkLst>
        </pc:spChg>
      </pc:sldChg>
      <pc:sldChg chg="del">
        <pc:chgData name="Kelly Kramer" userId="63d80604-e22b-47f8-9d8f-82cc83226eb4" providerId="ADAL" clId="{12292281-2E01-4409-9BD4-C1B16D721324}" dt="2025-01-23T03:25:08.554" v="6762" actId="47"/>
        <pc:sldMkLst>
          <pc:docMk/>
          <pc:sldMk cId="4078285985" sldId="1113"/>
        </pc:sldMkLst>
      </pc:sldChg>
      <pc:sldChg chg="del">
        <pc:chgData name="Kelly Kramer" userId="63d80604-e22b-47f8-9d8f-82cc83226eb4" providerId="ADAL" clId="{12292281-2E01-4409-9BD4-C1B16D721324}" dt="2025-01-23T03:28:14.782" v="6987" actId="47"/>
        <pc:sldMkLst>
          <pc:docMk/>
          <pc:sldMk cId="1742598959" sldId="1116"/>
        </pc:sldMkLst>
      </pc:sldChg>
      <pc:sldChg chg="modSp mod">
        <pc:chgData name="Kelly Kramer" userId="63d80604-e22b-47f8-9d8f-82cc83226eb4" providerId="ADAL" clId="{12292281-2E01-4409-9BD4-C1B16D721324}" dt="2025-01-23T03:33:00.580" v="7316" actId="20577"/>
        <pc:sldMkLst>
          <pc:docMk/>
          <pc:sldMk cId="341067849" sldId="1117"/>
        </pc:sldMkLst>
        <pc:spChg chg="mod">
          <ac:chgData name="Kelly Kramer" userId="63d80604-e22b-47f8-9d8f-82cc83226eb4" providerId="ADAL" clId="{12292281-2E01-4409-9BD4-C1B16D721324}" dt="2025-01-23T03:33:00.580" v="7316" actId="20577"/>
          <ac:spMkLst>
            <pc:docMk/>
            <pc:sldMk cId="341067849" sldId="1117"/>
            <ac:spMk id="6" creationId="{5EA2C162-76BC-4F5B-A169-F169F2225B01}"/>
          </ac:spMkLst>
        </pc:spChg>
        <pc:graphicFrameChg chg="mod">
          <ac:chgData name="Kelly Kramer" userId="63d80604-e22b-47f8-9d8f-82cc83226eb4" providerId="ADAL" clId="{12292281-2E01-4409-9BD4-C1B16D721324}" dt="2025-01-23T03:31:53.506" v="7288" actId="20577"/>
          <ac:graphicFrameMkLst>
            <pc:docMk/>
            <pc:sldMk cId="341067849" sldId="1117"/>
            <ac:graphicFrameMk id="83" creationId="{707050BD-01DE-ED99-F0BE-CDDD718F7F78}"/>
          </ac:graphicFrameMkLst>
        </pc:graphicFrameChg>
      </pc:sldChg>
      <pc:sldChg chg="addSp modSp mod">
        <pc:chgData name="Kelly Kramer" userId="63d80604-e22b-47f8-9d8f-82cc83226eb4" providerId="ADAL" clId="{12292281-2E01-4409-9BD4-C1B16D721324}" dt="2025-01-23T02:22:04.902" v="5377" actId="20577"/>
        <pc:sldMkLst>
          <pc:docMk/>
          <pc:sldMk cId="130849530" sldId="1118"/>
        </pc:sldMkLst>
        <pc:spChg chg="mod">
          <ac:chgData name="Kelly Kramer" userId="63d80604-e22b-47f8-9d8f-82cc83226eb4" providerId="ADAL" clId="{12292281-2E01-4409-9BD4-C1B16D721324}" dt="2025-01-23T01:16:37.212" v="2358" actId="6549"/>
          <ac:spMkLst>
            <pc:docMk/>
            <pc:sldMk cId="130849530" sldId="1118"/>
            <ac:spMk id="3" creationId="{221B0901-47CC-9F71-92F4-0C4009DF7B29}"/>
          </ac:spMkLst>
        </pc:spChg>
        <pc:spChg chg="mod">
          <ac:chgData name="Kelly Kramer" userId="63d80604-e22b-47f8-9d8f-82cc83226eb4" providerId="ADAL" clId="{12292281-2E01-4409-9BD4-C1B16D721324}" dt="2025-01-23T01:17:39.563" v="2476" actId="20577"/>
          <ac:spMkLst>
            <pc:docMk/>
            <pc:sldMk cId="130849530" sldId="1118"/>
            <ac:spMk id="4" creationId="{65281600-8CE4-E453-5E0F-F843BBE84232}"/>
          </ac:spMkLst>
        </pc:spChg>
        <pc:spChg chg="add mod">
          <ac:chgData name="Kelly Kramer" userId="63d80604-e22b-47f8-9d8f-82cc83226eb4" providerId="ADAL" clId="{12292281-2E01-4409-9BD4-C1B16D721324}" dt="2025-01-23T02:22:04.902" v="5377" actId="20577"/>
          <ac:spMkLst>
            <pc:docMk/>
            <pc:sldMk cId="130849530" sldId="1118"/>
            <ac:spMk id="6" creationId="{094116CD-8660-53D8-A967-2FB5EDECF740}"/>
          </ac:spMkLst>
        </pc:spChg>
      </pc:sldChg>
      <pc:sldChg chg="del">
        <pc:chgData name="Kelly Kramer" userId="63d80604-e22b-47f8-9d8f-82cc83226eb4" providerId="ADAL" clId="{12292281-2E01-4409-9BD4-C1B16D721324}" dt="2025-01-23T03:37:52.987" v="7423" actId="2696"/>
        <pc:sldMkLst>
          <pc:docMk/>
          <pc:sldMk cId="3994437087" sldId="1119"/>
        </pc:sldMkLst>
      </pc:sldChg>
      <pc:sldChg chg="modSp add del mod ord">
        <pc:chgData name="Kelly Kramer" userId="63d80604-e22b-47f8-9d8f-82cc83226eb4" providerId="ADAL" clId="{12292281-2E01-4409-9BD4-C1B16D721324}" dt="2025-01-23T03:24:41.880" v="6758" actId="47"/>
        <pc:sldMkLst>
          <pc:docMk/>
          <pc:sldMk cId="3341539691" sldId="1120"/>
        </pc:sldMkLst>
        <pc:spChg chg="mod">
          <ac:chgData name="Kelly Kramer" userId="63d80604-e22b-47f8-9d8f-82cc83226eb4" providerId="ADAL" clId="{12292281-2E01-4409-9BD4-C1B16D721324}" dt="2025-01-23T03:13:53.038" v="6047" actId="20577"/>
          <ac:spMkLst>
            <pc:docMk/>
            <pc:sldMk cId="3341539691" sldId="1120"/>
            <ac:spMk id="4" creationId="{8EA4D45E-CAE7-A8E1-9912-CACEB80CF2EF}"/>
          </ac:spMkLst>
        </pc:spChg>
      </pc:sldChg>
      <pc:sldChg chg="new del">
        <pc:chgData name="Kelly Kramer" userId="63d80604-e22b-47f8-9d8f-82cc83226eb4" providerId="ADAL" clId="{12292281-2E01-4409-9BD4-C1B16D721324}" dt="2025-01-23T02:24:03.097" v="5379" actId="680"/>
        <pc:sldMkLst>
          <pc:docMk/>
          <pc:sldMk cId="1150854563" sldId="1121"/>
        </pc:sldMkLst>
      </pc:sldChg>
      <pc:sldChg chg="addSp delSp modSp new mod">
        <pc:chgData name="Kelly Kramer" userId="63d80604-e22b-47f8-9d8f-82cc83226eb4" providerId="ADAL" clId="{12292281-2E01-4409-9BD4-C1B16D721324}" dt="2025-01-23T04:55:27.342" v="9704" actId="1076"/>
        <pc:sldMkLst>
          <pc:docMk/>
          <pc:sldMk cId="1453030570" sldId="1121"/>
        </pc:sldMkLst>
        <pc:spChg chg="mod">
          <ac:chgData name="Kelly Kramer" userId="63d80604-e22b-47f8-9d8f-82cc83226eb4" providerId="ADAL" clId="{12292281-2E01-4409-9BD4-C1B16D721324}" dt="2025-01-23T04:55:12.791" v="9701" actId="20577"/>
          <ac:spMkLst>
            <pc:docMk/>
            <pc:sldMk cId="1453030570" sldId="1121"/>
            <ac:spMk id="2" creationId="{2FCB821C-6BC6-1098-8AC6-367C08258A77}"/>
          </ac:spMkLst>
        </pc:spChg>
        <pc:spChg chg="mod">
          <ac:chgData name="Kelly Kramer" userId="63d80604-e22b-47f8-9d8f-82cc83226eb4" providerId="ADAL" clId="{12292281-2E01-4409-9BD4-C1B16D721324}" dt="2025-01-23T02:50:50.935" v="6027" actId="27636"/>
          <ac:spMkLst>
            <pc:docMk/>
            <pc:sldMk cId="1453030570" sldId="1121"/>
            <ac:spMk id="3" creationId="{CD232FE7-0478-40F8-2330-F3CEF073184D}"/>
          </ac:spMkLst>
        </pc:spChg>
        <pc:spChg chg="del mod">
          <ac:chgData name="Kelly Kramer" userId="63d80604-e22b-47f8-9d8f-82cc83226eb4" providerId="ADAL" clId="{12292281-2E01-4409-9BD4-C1B16D721324}" dt="2025-01-23T02:43:25.868" v="5897"/>
          <ac:spMkLst>
            <pc:docMk/>
            <pc:sldMk cId="1453030570" sldId="1121"/>
            <ac:spMk id="4" creationId="{BF82C121-46BD-937C-6554-DB5D09DB4045}"/>
          </ac:spMkLst>
        </pc:spChg>
        <pc:spChg chg="add del mod">
          <ac:chgData name="Kelly Kramer" userId="63d80604-e22b-47f8-9d8f-82cc83226eb4" providerId="ADAL" clId="{12292281-2E01-4409-9BD4-C1B16D721324}" dt="2025-01-23T02:43:53.741" v="5902" actId="478"/>
          <ac:spMkLst>
            <pc:docMk/>
            <pc:sldMk cId="1453030570" sldId="1121"/>
            <ac:spMk id="7" creationId="{C2FB6A00-486E-F4DA-125F-CD780B8D1330}"/>
          </ac:spMkLst>
        </pc:spChg>
        <pc:picChg chg="add mod">
          <ac:chgData name="Kelly Kramer" userId="63d80604-e22b-47f8-9d8f-82cc83226eb4" providerId="ADAL" clId="{12292281-2E01-4409-9BD4-C1B16D721324}" dt="2025-01-23T02:45:19.988" v="5918" actId="1076"/>
          <ac:picMkLst>
            <pc:docMk/>
            <pc:sldMk cId="1453030570" sldId="1121"/>
            <ac:picMk id="5" creationId="{D8143461-1F50-A29E-F2CC-6FDF5BD5782E}"/>
          </ac:picMkLst>
        </pc:picChg>
        <pc:picChg chg="add mod">
          <ac:chgData name="Kelly Kramer" userId="63d80604-e22b-47f8-9d8f-82cc83226eb4" providerId="ADAL" clId="{12292281-2E01-4409-9BD4-C1B16D721324}" dt="2025-01-23T04:55:17.919" v="9702" actId="1076"/>
          <ac:picMkLst>
            <pc:docMk/>
            <pc:sldMk cId="1453030570" sldId="1121"/>
            <ac:picMk id="8" creationId="{DD6CB56D-2638-FED1-0953-C7C9E848DC04}"/>
          </ac:picMkLst>
        </pc:picChg>
        <pc:picChg chg="add del mod">
          <ac:chgData name="Kelly Kramer" userId="63d80604-e22b-47f8-9d8f-82cc83226eb4" providerId="ADAL" clId="{12292281-2E01-4409-9BD4-C1B16D721324}" dt="2025-01-23T02:43:47.195" v="5900" actId="478"/>
          <ac:picMkLst>
            <pc:docMk/>
            <pc:sldMk cId="1453030570" sldId="1121"/>
            <ac:picMk id="9" creationId="{5E66A934-55CA-1BCF-0152-C3CB5CF27BE6}"/>
          </ac:picMkLst>
        </pc:picChg>
        <pc:picChg chg="add mod">
          <ac:chgData name="Kelly Kramer" userId="63d80604-e22b-47f8-9d8f-82cc83226eb4" providerId="ADAL" clId="{12292281-2E01-4409-9BD4-C1B16D721324}" dt="2025-01-23T02:45:10.736" v="5917" actId="1076"/>
          <ac:picMkLst>
            <pc:docMk/>
            <pc:sldMk cId="1453030570" sldId="1121"/>
            <ac:picMk id="10" creationId="{3F4D9B76-EB7F-99C0-3A05-D417F06496E6}"/>
          </ac:picMkLst>
        </pc:picChg>
        <pc:picChg chg="add mod">
          <ac:chgData name="Kelly Kramer" userId="63d80604-e22b-47f8-9d8f-82cc83226eb4" providerId="ADAL" clId="{12292281-2E01-4409-9BD4-C1B16D721324}" dt="2025-01-23T02:50:22.224" v="5962" actId="1076"/>
          <ac:picMkLst>
            <pc:docMk/>
            <pc:sldMk cId="1453030570" sldId="1121"/>
            <ac:picMk id="11" creationId="{2BE1C7E6-5B26-4FD0-5860-BD6BF6A9E50C}"/>
          </ac:picMkLst>
        </pc:picChg>
        <pc:picChg chg="add mod">
          <ac:chgData name="Kelly Kramer" userId="63d80604-e22b-47f8-9d8f-82cc83226eb4" providerId="ADAL" clId="{12292281-2E01-4409-9BD4-C1B16D721324}" dt="2025-01-23T02:44:51.069" v="5914" actId="1076"/>
          <ac:picMkLst>
            <pc:docMk/>
            <pc:sldMk cId="1453030570" sldId="1121"/>
            <ac:picMk id="12" creationId="{5C531D02-D51E-C1E2-CA1F-2E7E55D30987}"/>
          </ac:picMkLst>
        </pc:picChg>
        <pc:picChg chg="add mod">
          <ac:chgData name="Kelly Kramer" userId="63d80604-e22b-47f8-9d8f-82cc83226eb4" providerId="ADAL" clId="{12292281-2E01-4409-9BD4-C1B16D721324}" dt="2025-01-23T04:55:27.342" v="9704" actId="1076"/>
          <ac:picMkLst>
            <pc:docMk/>
            <pc:sldMk cId="1453030570" sldId="1121"/>
            <ac:picMk id="14" creationId="{4AC44E05-768B-E881-C530-D188827BCCF9}"/>
          </ac:picMkLst>
        </pc:picChg>
        <pc:picChg chg="add mod modCrop">
          <ac:chgData name="Kelly Kramer" userId="63d80604-e22b-47f8-9d8f-82cc83226eb4" providerId="ADAL" clId="{12292281-2E01-4409-9BD4-C1B16D721324}" dt="2025-01-23T02:46:09.458" v="5928" actId="1076"/>
          <ac:picMkLst>
            <pc:docMk/>
            <pc:sldMk cId="1453030570" sldId="1121"/>
            <ac:picMk id="16" creationId="{4C64CDC5-FA23-1AED-A480-EB84B05C03A0}"/>
          </ac:picMkLst>
        </pc:picChg>
        <pc:picChg chg="add mod">
          <ac:chgData name="Kelly Kramer" userId="63d80604-e22b-47f8-9d8f-82cc83226eb4" providerId="ADAL" clId="{12292281-2E01-4409-9BD4-C1B16D721324}" dt="2025-01-23T04:55:19.806" v="9703" actId="1076"/>
          <ac:picMkLst>
            <pc:docMk/>
            <pc:sldMk cId="1453030570" sldId="1121"/>
            <ac:picMk id="17" creationId="{452C83C1-B325-4A49-7E1E-81850807BB1D}"/>
          </ac:picMkLst>
        </pc:picChg>
        <pc:picChg chg="add mod">
          <ac:chgData name="Kelly Kramer" userId="63d80604-e22b-47f8-9d8f-82cc83226eb4" providerId="ADAL" clId="{12292281-2E01-4409-9BD4-C1B16D721324}" dt="2025-01-23T02:47:30.127" v="5941" actId="1076"/>
          <ac:picMkLst>
            <pc:docMk/>
            <pc:sldMk cId="1453030570" sldId="1121"/>
            <ac:picMk id="18" creationId="{0356AC92-BFB5-E253-E0E3-46E7F7E16BCD}"/>
          </ac:picMkLst>
        </pc:picChg>
        <pc:picChg chg="add mod">
          <ac:chgData name="Kelly Kramer" userId="63d80604-e22b-47f8-9d8f-82cc83226eb4" providerId="ADAL" clId="{12292281-2E01-4409-9BD4-C1B16D721324}" dt="2025-01-23T02:46:05.608" v="5927" actId="14100"/>
          <ac:picMkLst>
            <pc:docMk/>
            <pc:sldMk cId="1453030570" sldId="1121"/>
            <ac:picMk id="20" creationId="{BD0A4CEA-80C8-CA4A-3108-DE80B803B268}"/>
          </ac:picMkLst>
        </pc:picChg>
        <pc:picChg chg="add mod">
          <ac:chgData name="Kelly Kramer" userId="63d80604-e22b-47f8-9d8f-82cc83226eb4" providerId="ADAL" clId="{12292281-2E01-4409-9BD4-C1B16D721324}" dt="2025-01-23T02:46:42.707" v="5937" actId="14100"/>
          <ac:picMkLst>
            <pc:docMk/>
            <pc:sldMk cId="1453030570" sldId="1121"/>
            <ac:picMk id="21" creationId="{427DD8EC-7A32-237C-04EA-FEA3A414D086}"/>
          </ac:picMkLst>
        </pc:picChg>
      </pc:sldChg>
      <pc:sldChg chg="addSp modSp new mod">
        <pc:chgData name="Kelly Kramer" userId="63d80604-e22b-47f8-9d8f-82cc83226eb4" providerId="ADAL" clId="{12292281-2E01-4409-9BD4-C1B16D721324}" dt="2025-01-23T03:27:13.568" v="6985" actId="14100"/>
        <pc:sldMkLst>
          <pc:docMk/>
          <pc:sldMk cId="70740447" sldId="1122"/>
        </pc:sldMkLst>
        <pc:spChg chg="add mod">
          <ac:chgData name="Kelly Kramer" userId="63d80604-e22b-47f8-9d8f-82cc83226eb4" providerId="ADAL" clId="{12292281-2E01-4409-9BD4-C1B16D721324}" dt="2025-01-23T03:27:08.437" v="6984" actId="14100"/>
          <ac:spMkLst>
            <pc:docMk/>
            <pc:sldMk cId="70740447" sldId="1122"/>
            <ac:spMk id="6" creationId="{56D82A87-E0E1-1BBB-0828-5D336E954CA5}"/>
          </ac:spMkLst>
        </pc:spChg>
        <pc:spChg chg="add mod">
          <ac:chgData name="Kelly Kramer" userId="63d80604-e22b-47f8-9d8f-82cc83226eb4" providerId="ADAL" clId="{12292281-2E01-4409-9BD4-C1B16D721324}" dt="2025-01-23T03:27:13.568" v="6985" actId="14100"/>
          <ac:spMkLst>
            <pc:docMk/>
            <pc:sldMk cId="70740447" sldId="1122"/>
            <ac:spMk id="7" creationId="{C572E3BE-E4DC-D3B3-25FB-2F6C73FEE09E}"/>
          </ac:spMkLst>
        </pc:spChg>
        <pc:picChg chg="add mod">
          <ac:chgData name="Kelly Kramer" userId="63d80604-e22b-47f8-9d8f-82cc83226eb4" providerId="ADAL" clId="{12292281-2E01-4409-9BD4-C1B16D721324}" dt="2025-01-23T03:12:43.911" v="6030"/>
          <ac:picMkLst>
            <pc:docMk/>
            <pc:sldMk cId="70740447" sldId="1122"/>
            <ac:picMk id="5" creationId="{9837E59D-4F85-14D7-3221-B36A48D16626}"/>
          </ac:picMkLst>
        </pc:picChg>
      </pc:sldChg>
      <pc:sldChg chg="new del">
        <pc:chgData name="Kelly Kramer" userId="63d80604-e22b-47f8-9d8f-82cc83226eb4" providerId="ADAL" clId="{12292281-2E01-4409-9BD4-C1B16D721324}" dt="2025-01-23T02:43:11.527" v="5895" actId="47"/>
        <pc:sldMkLst>
          <pc:docMk/>
          <pc:sldMk cId="4120234679" sldId="1122"/>
        </pc:sldMkLst>
      </pc:sldChg>
      <pc:sldChg chg="addSp modSp new mod ord modClrScheme chgLayout">
        <pc:chgData name="Kelly Kramer" userId="63d80604-e22b-47f8-9d8f-82cc83226eb4" providerId="ADAL" clId="{12292281-2E01-4409-9BD4-C1B16D721324}" dt="2025-01-23T04:55:45.927" v="9706" actId="6549"/>
        <pc:sldMkLst>
          <pc:docMk/>
          <pc:sldMk cId="326331342" sldId="1123"/>
        </pc:sldMkLst>
        <pc:spChg chg="add mod">
          <ac:chgData name="Kelly Kramer" userId="63d80604-e22b-47f8-9d8f-82cc83226eb4" providerId="ADAL" clId="{12292281-2E01-4409-9BD4-C1B16D721324}" dt="2025-01-23T03:55:58.854" v="7444" actId="20577"/>
          <ac:spMkLst>
            <pc:docMk/>
            <pc:sldMk cId="326331342" sldId="1123"/>
            <ac:spMk id="2" creationId="{8E0C8684-2805-EAB7-644B-3D4DBB2202B6}"/>
          </ac:spMkLst>
        </pc:spChg>
        <pc:spChg chg="add mod">
          <ac:chgData name="Kelly Kramer" userId="63d80604-e22b-47f8-9d8f-82cc83226eb4" providerId="ADAL" clId="{12292281-2E01-4409-9BD4-C1B16D721324}" dt="2025-01-23T04:55:45.927" v="9706" actId="6549"/>
          <ac:spMkLst>
            <pc:docMk/>
            <pc:sldMk cId="326331342" sldId="1123"/>
            <ac:spMk id="3" creationId="{DCA55D85-B171-0FA6-E2C8-84479CAE6C0A}"/>
          </ac:spMkLst>
        </pc:spChg>
      </pc:sldChg>
      <pc:sldChg chg="addSp modSp new mod ord modClrScheme chgLayout">
        <pc:chgData name="Kelly Kramer" userId="63d80604-e22b-47f8-9d8f-82cc83226eb4" providerId="ADAL" clId="{12292281-2E01-4409-9BD4-C1B16D721324}" dt="2025-01-23T04:54:36.741" v="9688" actId="6549"/>
        <pc:sldMkLst>
          <pc:docMk/>
          <pc:sldMk cId="968452034" sldId="1124"/>
        </pc:sldMkLst>
        <pc:spChg chg="add mod">
          <ac:chgData name="Kelly Kramer" userId="63d80604-e22b-47f8-9d8f-82cc83226eb4" providerId="ADAL" clId="{12292281-2E01-4409-9BD4-C1B16D721324}" dt="2025-01-23T04:06:57.957" v="9618" actId="20577"/>
          <ac:spMkLst>
            <pc:docMk/>
            <pc:sldMk cId="968452034" sldId="1124"/>
            <ac:spMk id="2" creationId="{6611B338-8E3E-08D7-9508-9F4EE8557E72}"/>
          </ac:spMkLst>
        </pc:spChg>
        <pc:spChg chg="add mod">
          <ac:chgData name="Kelly Kramer" userId="63d80604-e22b-47f8-9d8f-82cc83226eb4" providerId="ADAL" clId="{12292281-2E01-4409-9BD4-C1B16D721324}" dt="2025-01-23T04:54:36.741" v="9688" actId="6549"/>
          <ac:spMkLst>
            <pc:docMk/>
            <pc:sldMk cId="968452034" sldId="1124"/>
            <ac:spMk id="3" creationId="{058648ED-6890-BADF-13DB-3473684C9A1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1C4328-DD0C-41E3-A2A2-A7BA3F4E5DD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6923E5F6-5828-41C2-BF79-DF0043A7EDF2}">
      <dgm:prSet/>
      <dgm:spPr/>
      <dgm:t>
        <a:bodyPr/>
        <a:lstStyle/>
        <a:p>
          <a:r>
            <a:rPr lang="en-US" dirty="0"/>
            <a:t>There will be an INDIVIDUALIZED plan for each person who lives at Hillview </a:t>
          </a:r>
        </a:p>
      </dgm:t>
    </dgm:pt>
    <dgm:pt modelId="{F19664C4-72E8-4DE2-A5D7-E5D86710AAD4}" type="parTrans" cxnId="{50DF4566-6682-4873-AFCE-3C6577CE89F7}">
      <dgm:prSet/>
      <dgm:spPr/>
      <dgm:t>
        <a:bodyPr/>
        <a:lstStyle/>
        <a:p>
          <a:endParaRPr lang="en-US"/>
        </a:p>
      </dgm:t>
    </dgm:pt>
    <dgm:pt modelId="{7D6E8240-BB61-4FE3-98EA-62789D6B0D89}" type="sibTrans" cxnId="{50DF4566-6682-4873-AFCE-3C6577CE89F7}">
      <dgm:prSet/>
      <dgm:spPr/>
      <dgm:t>
        <a:bodyPr/>
        <a:lstStyle/>
        <a:p>
          <a:endParaRPr lang="en-US"/>
        </a:p>
      </dgm:t>
    </dgm:pt>
    <dgm:pt modelId="{E026E0BC-06DC-42AD-8FEB-671821797E71}">
      <dgm:prSet/>
      <dgm:spPr/>
      <dgm:t>
        <a:bodyPr/>
        <a:lstStyle/>
        <a:p>
          <a:r>
            <a:rPr lang="en-US" dirty="0"/>
            <a:t>a RELOCATION PLAN for each resident. even if it is to stay in our Nursing Home.  A plan is required for everyone.   </a:t>
          </a:r>
        </a:p>
      </dgm:t>
    </dgm:pt>
    <dgm:pt modelId="{CD5687BC-C4A2-48C0-AF4B-370418A1AD66}" type="parTrans" cxnId="{5E2C5A08-6697-4CB9-80B9-240FAFF94578}">
      <dgm:prSet/>
      <dgm:spPr/>
      <dgm:t>
        <a:bodyPr/>
        <a:lstStyle/>
        <a:p>
          <a:endParaRPr lang="en-US"/>
        </a:p>
      </dgm:t>
    </dgm:pt>
    <dgm:pt modelId="{BCCF8419-B96E-475E-978C-805723EE2CEF}" type="sibTrans" cxnId="{5E2C5A08-6697-4CB9-80B9-240FAFF94578}">
      <dgm:prSet/>
      <dgm:spPr/>
      <dgm:t>
        <a:bodyPr/>
        <a:lstStyle/>
        <a:p>
          <a:endParaRPr lang="en-US"/>
        </a:p>
      </dgm:t>
    </dgm:pt>
    <dgm:pt modelId="{D0132982-0A5E-44E0-A390-5DD176EFE5D5}">
      <dgm:prSet/>
      <dgm:spPr/>
      <dgm:t>
        <a:bodyPr/>
        <a:lstStyle/>
        <a:p>
          <a:r>
            <a:rPr lang="en-US" dirty="0"/>
            <a:t>Plan will involve continual weekly assessing of each resident’s preference, needs, and funding. </a:t>
          </a:r>
        </a:p>
      </dgm:t>
    </dgm:pt>
    <dgm:pt modelId="{8C481AA2-8582-415B-9D5D-80150E0813A9}" type="parTrans" cxnId="{E1350957-A5AF-4017-A690-CF27AA823653}">
      <dgm:prSet/>
      <dgm:spPr/>
      <dgm:t>
        <a:bodyPr/>
        <a:lstStyle/>
        <a:p>
          <a:endParaRPr lang="en-US"/>
        </a:p>
      </dgm:t>
    </dgm:pt>
    <dgm:pt modelId="{1D68E65C-217F-428E-8C7C-D4EFF1606F0C}" type="sibTrans" cxnId="{E1350957-A5AF-4017-A690-CF27AA823653}">
      <dgm:prSet/>
      <dgm:spPr/>
      <dgm:t>
        <a:bodyPr/>
        <a:lstStyle/>
        <a:p>
          <a:endParaRPr lang="en-US"/>
        </a:p>
      </dgm:t>
    </dgm:pt>
    <dgm:pt modelId="{BCA70B29-EB4D-497E-9D50-49239D33C8B3}">
      <dgm:prSet/>
      <dgm:spPr/>
      <dgm:t>
        <a:bodyPr/>
        <a:lstStyle/>
        <a:p>
          <a:r>
            <a:rPr lang="en-US" dirty="0"/>
            <a:t>Purpose is to openly communicate so there are no surprises. Preferences and needs may change throughout this process</a:t>
          </a:r>
        </a:p>
      </dgm:t>
    </dgm:pt>
    <dgm:pt modelId="{BA415E62-47AC-443F-8AA0-087F5B18963C}" type="parTrans" cxnId="{1DC11648-43C6-4D17-8B35-8750439C9D65}">
      <dgm:prSet/>
      <dgm:spPr/>
      <dgm:t>
        <a:bodyPr/>
        <a:lstStyle/>
        <a:p>
          <a:endParaRPr lang="en-US"/>
        </a:p>
      </dgm:t>
    </dgm:pt>
    <dgm:pt modelId="{723045E1-5CD1-4642-9548-1629A1B22102}" type="sibTrans" cxnId="{1DC11648-43C6-4D17-8B35-8750439C9D65}">
      <dgm:prSet/>
      <dgm:spPr/>
      <dgm:t>
        <a:bodyPr/>
        <a:lstStyle/>
        <a:p>
          <a:endParaRPr lang="en-US"/>
        </a:p>
      </dgm:t>
    </dgm:pt>
    <dgm:pt modelId="{017F3A9A-18EF-46E6-A2A1-CC7EA9118D5F}">
      <dgm:prSet/>
      <dgm:spPr/>
      <dgm:t>
        <a:bodyPr/>
        <a:lstStyle/>
        <a:p>
          <a:r>
            <a:rPr lang="en-US" dirty="0"/>
            <a:t>Many people are involved in discussions about best location for each resident.  (Ombudsman, Relocation Specialist, Family Care representative, ADRC representative and HV representative and Resident/Family) </a:t>
          </a:r>
        </a:p>
      </dgm:t>
    </dgm:pt>
    <dgm:pt modelId="{734763C4-87AF-46A6-B3C9-20E6DD4DF5C7}" type="sibTrans" cxnId="{B4107050-8400-47B2-8C53-A58F64F48323}">
      <dgm:prSet/>
      <dgm:spPr/>
      <dgm:t>
        <a:bodyPr/>
        <a:lstStyle/>
        <a:p>
          <a:endParaRPr lang="en-US"/>
        </a:p>
      </dgm:t>
    </dgm:pt>
    <dgm:pt modelId="{DFB0DF78-CA95-4F58-BA5E-FDDC91FB8B78}" type="parTrans" cxnId="{B4107050-8400-47B2-8C53-A58F64F48323}">
      <dgm:prSet/>
      <dgm:spPr/>
      <dgm:t>
        <a:bodyPr/>
        <a:lstStyle/>
        <a:p>
          <a:endParaRPr lang="en-US"/>
        </a:p>
      </dgm:t>
    </dgm:pt>
    <dgm:pt modelId="{5755359C-ACE8-487C-A5BD-87656F6FA32F}" type="pres">
      <dgm:prSet presAssocID="{7F1C4328-DD0C-41E3-A2A2-A7BA3F4E5DD8}" presName="linear" presStyleCnt="0">
        <dgm:presLayoutVars>
          <dgm:animLvl val="lvl"/>
          <dgm:resizeHandles val="exact"/>
        </dgm:presLayoutVars>
      </dgm:prSet>
      <dgm:spPr/>
    </dgm:pt>
    <dgm:pt modelId="{AC9065D4-B6CD-408C-9E53-7786A17FDC7A}" type="pres">
      <dgm:prSet presAssocID="{6923E5F6-5828-41C2-BF79-DF0043A7EDF2}" presName="parentText" presStyleLbl="node1" presStyleIdx="0" presStyleCnt="5">
        <dgm:presLayoutVars>
          <dgm:chMax val="0"/>
          <dgm:bulletEnabled val="1"/>
        </dgm:presLayoutVars>
      </dgm:prSet>
      <dgm:spPr/>
    </dgm:pt>
    <dgm:pt modelId="{120DA1B4-AB42-4244-8B81-DBDF4FE9600B}" type="pres">
      <dgm:prSet presAssocID="{7D6E8240-BB61-4FE3-98EA-62789D6B0D89}" presName="spacer" presStyleCnt="0"/>
      <dgm:spPr/>
    </dgm:pt>
    <dgm:pt modelId="{C8F29A65-CE6A-4547-B084-5BF63812EF20}" type="pres">
      <dgm:prSet presAssocID="{E026E0BC-06DC-42AD-8FEB-671821797E71}" presName="parentText" presStyleLbl="node1" presStyleIdx="1" presStyleCnt="5">
        <dgm:presLayoutVars>
          <dgm:chMax val="0"/>
          <dgm:bulletEnabled val="1"/>
        </dgm:presLayoutVars>
      </dgm:prSet>
      <dgm:spPr/>
    </dgm:pt>
    <dgm:pt modelId="{08B26CD7-5AC2-40C3-AA57-67C7E4366181}" type="pres">
      <dgm:prSet presAssocID="{BCCF8419-B96E-475E-978C-805723EE2CEF}" presName="spacer" presStyleCnt="0"/>
      <dgm:spPr/>
    </dgm:pt>
    <dgm:pt modelId="{0A6CDDD8-0A43-4C3B-9E01-AAD6792CA0DE}" type="pres">
      <dgm:prSet presAssocID="{017F3A9A-18EF-46E6-A2A1-CC7EA9118D5F}" presName="parentText" presStyleLbl="node1" presStyleIdx="2" presStyleCnt="5">
        <dgm:presLayoutVars>
          <dgm:chMax val="0"/>
          <dgm:bulletEnabled val="1"/>
        </dgm:presLayoutVars>
      </dgm:prSet>
      <dgm:spPr/>
    </dgm:pt>
    <dgm:pt modelId="{8CA53E8C-5730-42EF-994A-95F2D72AD802}" type="pres">
      <dgm:prSet presAssocID="{734763C4-87AF-46A6-B3C9-20E6DD4DF5C7}" presName="spacer" presStyleCnt="0"/>
      <dgm:spPr/>
    </dgm:pt>
    <dgm:pt modelId="{55592CCC-F56B-4072-8862-25C967BBC79D}" type="pres">
      <dgm:prSet presAssocID="{D0132982-0A5E-44E0-A390-5DD176EFE5D5}" presName="parentText" presStyleLbl="node1" presStyleIdx="3" presStyleCnt="5">
        <dgm:presLayoutVars>
          <dgm:chMax val="0"/>
          <dgm:bulletEnabled val="1"/>
        </dgm:presLayoutVars>
      </dgm:prSet>
      <dgm:spPr/>
    </dgm:pt>
    <dgm:pt modelId="{198C9719-68B7-4544-B776-E9EB11907769}" type="pres">
      <dgm:prSet presAssocID="{1D68E65C-217F-428E-8C7C-D4EFF1606F0C}" presName="spacer" presStyleCnt="0"/>
      <dgm:spPr/>
    </dgm:pt>
    <dgm:pt modelId="{1C4EA787-0D0D-45E9-A424-FB430616BC53}" type="pres">
      <dgm:prSet presAssocID="{BCA70B29-EB4D-497E-9D50-49239D33C8B3}" presName="parentText" presStyleLbl="node1" presStyleIdx="4" presStyleCnt="5">
        <dgm:presLayoutVars>
          <dgm:chMax val="0"/>
          <dgm:bulletEnabled val="1"/>
        </dgm:presLayoutVars>
      </dgm:prSet>
      <dgm:spPr/>
    </dgm:pt>
  </dgm:ptLst>
  <dgm:cxnLst>
    <dgm:cxn modelId="{5E2C5A08-6697-4CB9-80B9-240FAFF94578}" srcId="{7F1C4328-DD0C-41E3-A2A2-A7BA3F4E5DD8}" destId="{E026E0BC-06DC-42AD-8FEB-671821797E71}" srcOrd="1" destOrd="0" parTransId="{CD5687BC-C4A2-48C0-AF4B-370418A1AD66}" sibTransId="{BCCF8419-B96E-475E-978C-805723EE2CEF}"/>
    <dgm:cxn modelId="{6A95BC18-6B3C-407A-9C24-CC24757AF879}" type="presOf" srcId="{017F3A9A-18EF-46E6-A2A1-CC7EA9118D5F}" destId="{0A6CDDD8-0A43-4C3B-9E01-AAD6792CA0DE}" srcOrd="0" destOrd="0" presId="urn:microsoft.com/office/officeart/2005/8/layout/vList2"/>
    <dgm:cxn modelId="{C5BF5D2F-0391-4BE0-AD77-AF781525496F}" type="presOf" srcId="{7F1C4328-DD0C-41E3-A2A2-A7BA3F4E5DD8}" destId="{5755359C-ACE8-487C-A5BD-87656F6FA32F}" srcOrd="0" destOrd="0" presId="urn:microsoft.com/office/officeart/2005/8/layout/vList2"/>
    <dgm:cxn modelId="{50DF4566-6682-4873-AFCE-3C6577CE89F7}" srcId="{7F1C4328-DD0C-41E3-A2A2-A7BA3F4E5DD8}" destId="{6923E5F6-5828-41C2-BF79-DF0043A7EDF2}" srcOrd="0" destOrd="0" parTransId="{F19664C4-72E8-4DE2-A5D7-E5D86710AAD4}" sibTransId="{7D6E8240-BB61-4FE3-98EA-62789D6B0D89}"/>
    <dgm:cxn modelId="{1DC11648-43C6-4D17-8B35-8750439C9D65}" srcId="{7F1C4328-DD0C-41E3-A2A2-A7BA3F4E5DD8}" destId="{BCA70B29-EB4D-497E-9D50-49239D33C8B3}" srcOrd="4" destOrd="0" parTransId="{BA415E62-47AC-443F-8AA0-087F5B18963C}" sibTransId="{723045E1-5CD1-4642-9548-1629A1B22102}"/>
    <dgm:cxn modelId="{B4107050-8400-47B2-8C53-A58F64F48323}" srcId="{7F1C4328-DD0C-41E3-A2A2-A7BA3F4E5DD8}" destId="{017F3A9A-18EF-46E6-A2A1-CC7EA9118D5F}" srcOrd="2" destOrd="0" parTransId="{DFB0DF78-CA95-4F58-BA5E-FDDC91FB8B78}" sibTransId="{734763C4-87AF-46A6-B3C9-20E6DD4DF5C7}"/>
    <dgm:cxn modelId="{E1350957-A5AF-4017-A690-CF27AA823653}" srcId="{7F1C4328-DD0C-41E3-A2A2-A7BA3F4E5DD8}" destId="{D0132982-0A5E-44E0-A390-5DD176EFE5D5}" srcOrd="3" destOrd="0" parTransId="{8C481AA2-8582-415B-9D5D-80150E0813A9}" sibTransId="{1D68E65C-217F-428E-8C7C-D4EFF1606F0C}"/>
    <dgm:cxn modelId="{A6918C96-A154-47B1-BD42-7398F45A5169}" type="presOf" srcId="{BCA70B29-EB4D-497E-9D50-49239D33C8B3}" destId="{1C4EA787-0D0D-45E9-A424-FB430616BC53}" srcOrd="0" destOrd="0" presId="urn:microsoft.com/office/officeart/2005/8/layout/vList2"/>
    <dgm:cxn modelId="{5CE9F79F-3244-47A0-9EB8-68751DAB6186}" type="presOf" srcId="{6923E5F6-5828-41C2-BF79-DF0043A7EDF2}" destId="{AC9065D4-B6CD-408C-9E53-7786A17FDC7A}" srcOrd="0" destOrd="0" presId="urn:microsoft.com/office/officeart/2005/8/layout/vList2"/>
    <dgm:cxn modelId="{9DD6D9B2-9B28-4B4A-8374-A47A9E479C11}" type="presOf" srcId="{D0132982-0A5E-44E0-A390-5DD176EFE5D5}" destId="{55592CCC-F56B-4072-8862-25C967BBC79D}" srcOrd="0" destOrd="0" presId="urn:microsoft.com/office/officeart/2005/8/layout/vList2"/>
    <dgm:cxn modelId="{275CF1E8-7EA0-442E-9DDF-4A856C1E3B14}" type="presOf" srcId="{E026E0BC-06DC-42AD-8FEB-671821797E71}" destId="{C8F29A65-CE6A-4547-B084-5BF63812EF20}" srcOrd="0" destOrd="0" presId="urn:microsoft.com/office/officeart/2005/8/layout/vList2"/>
    <dgm:cxn modelId="{D8099E4E-9084-42AB-8F1E-0B53D3FB5243}" type="presParOf" srcId="{5755359C-ACE8-487C-A5BD-87656F6FA32F}" destId="{AC9065D4-B6CD-408C-9E53-7786A17FDC7A}" srcOrd="0" destOrd="0" presId="urn:microsoft.com/office/officeart/2005/8/layout/vList2"/>
    <dgm:cxn modelId="{2775CDC5-F4C1-47A2-86D8-E808D4CFA5F8}" type="presParOf" srcId="{5755359C-ACE8-487C-A5BD-87656F6FA32F}" destId="{120DA1B4-AB42-4244-8B81-DBDF4FE9600B}" srcOrd="1" destOrd="0" presId="urn:microsoft.com/office/officeart/2005/8/layout/vList2"/>
    <dgm:cxn modelId="{CCD1FFF3-76F6-47DF-8A5D-2956ED499DC4}" type="presParOf" srcId="{5755359C-ACE8-487C-A5BD-87656F6FA32F}" destId="{C8F29A65-CE6A-4547-B084-5BF63812EF20}" srcOrd="2" destOrd="0" presId="urn:microsoft.com/office/officeart/2005/8/layout/vList2"/>
    <dgm:cxn modelId="{6B6329A0-2A7C-4D2D-82DE-AD6F9540E631}" type="presParOf" srcId="{5755359C-ACE8-487C-A5BD-87656F6FA32F}" destId="{08B26CD7-5AC2-40C3-AA57-67C7E4366181}" srcOrd="3" destOrd="0" presId="urn:microsoft.com/office/officeart/2005/8/layout/vList2"/>
    <dgm:cxn modelId="{7A1573B2-E312-4EE1-AD24-8BDB2E2827BF}" type="presParOf" srcId="{5755359C-ACE8-487C-A5BD-87656F6FA32F}" destId="{0A6CDDD8-0A43-4C3B-9E01-AAD6792CA0DE}" srcOrd="4" destOrd="0" presId="urn:microsoft.com/office/officeart/2005/8/layout/vList2"/>
    <dgm:cxn modelId="{BB08B110-812C-4E1D-8FEE-DCCD97331C72}" type="presParOf" srcId="{5755359C-ACE8-487C-A5BD-87656F6FA32F}" destId="{8CA53E8C-5730-42EF-994A-95F2D72AD802}" srcOrd="5" destOrd="0" presId="urn:microsoft.com/office/officeart/2005/8/layout/vList2"/>
    <dgm:cxn modelId="{40375F10-A435-43B3-B048-F1DB281EC8B6}" type="presParOf" srcId="{5755359C-ACE8-487C-A5BD-87656F6FA32F}" destId="{55592CCC-F56B-4072-8862-25C967BBC79D}" srcOrd="6" destOrd="0" presId="urn:microsoft.com/office/officeart/2005/8/layout/vList2"/>
    <dgm:cxn modelId="{89E75962-FAC1-4CF7-A923-CFABAA060101}" type="presParOf" srcId="{5755359C-ACE8-487C-A5BD-87656F6FA32F}" destId="{198C9719-68B7-4544-B776-E9EB11907769}" srcOrd="7" destOrd="0" presId="urn:microsoft.com/office/officeart/2005/8/layout/vList2"/>
    <dgm:cxn modelId="{E34B9DFB-E98E-433C-BE9F-5245112F57B9}" type="presParOf" srcId="{5755359C-ACE8-487C-A5BD-87656F6FA32F}" destId="{1C4EA787-0D0D-45E9-A424-FB430616BC5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065D4-B6CD-408C-9E53-7786A17FDC7A}">
      <dsp:nvSpPr>
        <dsp:cNvPr id="0" name=""/>
        <dsp:cNvSpPr/>
      </dsp:nvSpPr>
      <dsp:spPr>
        <a:xfrm>
          <a:off x="0" y="241315"/>
          <a:ext cx="5913437" cy="796331"/>
        </a:xfrm>
        <a:prstGeom prst="round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There will be an INDIVIDUALIZED plan for each person who lives at Hillview </a:t>
          </a:r>
        </a:p>
      </dsp:txBody>
      <dsp:txXfrm>
        <a:off x="38874" y="280189"/>
        <a:ext cx="5835689" cy="718583"/>
      </dsp:txXfrm>
    </dsp:sp>
    <dsp:sp modelId="{C8F29A65-CE6A-4547-B084-5BF63812EF20}">
      <dsp:nvSpPr>
        <dsp:cNvPr id="0" name=""/>
        <dsp:cNvSpPr/>
      </dsp:nvSpPr>
      <dsp:spPr>
        <a:xfrm>
          <a:off x="0" y="1080847"/>
          <a:ext cx="5913437" cy="796331"/>
        </a:xfrm>
        <a:prstGeom prst="roundRect">
          <a:avLst/>
        </a:prstGeom>
        <a:gradFill rotWithShape="0">
          <a:gsLst>
            <a:gs pos="0">
              <a:schemeClr val="accent5">
                <a:hueOff val="-421158"/>
                <a:satOff val="-1986"/>
                <a:lumOff val="490"/>
                <a:alphaOff val="0"/>
                <a:tint val="98000"/>
                <a:satMod val="110000"/>
                <a:lumMod val="104000"/>
              </a:schemeClr>
            </a:gs>
            <a:gs pos="69000">
              <a:schemeClr val="accent5">
                <a:hueOff val="-421158"/>
                <a:satOff val="-1986"/>
                <a:lumOff val="490"/>
                <a:alphaOff val="0"/>
                <a:shade val="88000"/>
                <a:satMod val="130000"/>
                <a:lumMod val="92000"/>
              </a:schemeClr>
            </a:gs>
            <a:gs pos="100000">
              <a:schemeClr val="accent5">
                <a:hueOff val="-421158"/>
                <a:satOff val="-1986"/>
                <a:lumOff val="49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a RELOCATION PLAN for each resident. even if it is to stay in our Nursing Home.  A plan is required for everyone.   </a:t>
          </a:r>
        </a:p>
      </dsp:txBody>
      <dsp:txXfrm>
        <a:off x="38874" y="1119721"/>
        <a:ext cx="5835689" cy="718583"/>
      </dsp:txXfrm>
    </dsp:sp>
    <dsp:sp modelId="{0A6CDDD8-0A43-4C3B-9E01-AAD6792CA0DE}">
      <dsp:nvSpPr>
        <dsp:cNvPr id="0" name=""/>
        <dsp:cNvSpPr/>
      </dsp:nvSpPr>
      <dsp:spPr>
        <a:xfrm>
          <a:off x="0" y="1920378"/>
          <a:ext cx="5913437" cy="796331"/>
        </a:xfrm>
        <a:prstGeom prst="roundRect">
          <a:avLst/>
        </a:prstGeom>
        <a:gradFill rotWithShape="0">
          <a:gsLst>
            <a:gs pos="0">
              <a:schemeClr val="accent5">
                <a:hueOff val="-842315"/>
                <a:satOff val="-3972"/>
                <a:lumOff val="980"/>
                <a:alphaOff val="0"/>
                <a:tint val="98000"/>
                <a:satMod val="110000"/>
                <a:lumMod val="104000"/>
              </a:schemeClr>
            </a:gs>
            <a:gs pos="69000">
              <a:schemeClr val="accent5">
                <a:hueOff val="-842315"/>
                <a:satOff val="-3972"/>
                <a:lumOff val="980"/>
                <a:alphaOff val="0"/>
                <a:shade val="88000"/>
                <a:satMod val="130000"/>
                <a:lumMod val="92000"/>
              </a:schemeClr>
            </a:gs>
            <a:gs pos="100000">
              <a:schemeClr val="accent5">
                <a:hueOff val="-842315"/>
                <a:satOff val="-3972"/>
                <a:lumOff val="98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Many people are involved in discussions about best location for each resident.  (Ombudsman, Relocation Specialist, Family Care representative, ADRC representative and HV representative and Resident/Family) </a:t>
          </a:r>
        </a:p>
      </dsp:txBody>
      <dsp:txXfrm>
        <a:off x="38874" y="1959252"/>
        <a:ext cx="5835689" cy="718583"/>
      </dsp:txXfrm>
    </dsp:sp>
    <dsp:sp modelId="{55592CCC-F56B-4072-8862-25C967BBC79D}">
      <dsp:nvSpPr>
        <dsp:cNvPr id="0" name=""/>
        <dsp:cNvSpPr/>
      </dsp:nvSpPr>
      <dsp:spPr>
        <a:xfrm>
          <a:off x="0" y="2759909"/>
          <a:ext cx="5913437" cy="796331"/>
        </a:xfrm>
        <a:prstGeom prst="roundRect">
          <a:avLst/>
        </a:prstGeom>
        <a:gradFill rotWithShape="0">
          <a:gsLst>
            <a:gs pos="0">
              <a:schemeClr val="accent5">
                <a:hueOff val="-1263473"/>
                <a:satOff val="-5958"/>
                <a:lumOff val="1470"/>
                <a:alphaOff val="0"/>
                <a:tint val="98000"/>
                <a:satMod val="110000"/>
                <a:lumMod val="104000"/>
              </a:schemeClr>
            </a:gs>
            <a:gs pos="69000">
              <a:schemeClr val="accent5">
                <a:hueOff val="-1263473"/>
                <a:satOff val="-5958"/>
                <a:lumOff val="1470"/>
                <a:alphaOff val="0"/>
                <a:shade val="88000"/>
                <a:satMod val="130000"/>
                <a:lumMod val="92000"/>
              </a:schemeClr>
            </a:gs>
            <a:gs pos="100000">
              <a:schemeClr val="accent5">
                <a:hueOff val="-1263473"/>
                <a:satOff val="-5958"/>
                <a:lumOff val="147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Plan will involve continual weekly assessing of each resident’s preference, needs, and funding. </a:t>
          </a:r>
        </a:p>
      </dsp:txBody>
      <dsp:txXfrm>
        <a:off x="38874" y="2798783"/>
        <a:ext cx="5835689" cy="718583"/>
      </dsp:txXfrm>
    </dsp:sp>
    <dsp:sp modelId="{1C4EA787-0D0D-45E9-A424-FB430616BC53}">
      <dsp:nvSpPr>
        <dsp:cNvPr id="0" name=""/>
        <dsp:cNvSpPr/>
      </dsp:nvSpPr>
      <dsp:spPr>
        <a:xfrm>
          <a:off x="0" y="3599440"/>
          <a:ext cx="5913437" cy="796331"/>
        </a:xfrm>
        <a:prstGeom prst="roundRect">
          <a:avLst/>
        </a:prstGeom>
        <a:gradFill rotWithShape="0">
          <a:gsLst>
            <a:gs pos="0">
              <a:schemeClr val="accent5">
                <a:hueOff val="-1684631"/>
                <a:satOff val="-7944"/>
                <a:lumOff val="1960"/>
                <a:alphaOff val="0"/>
                <a:tint val="98000"/>
                <a:satMod val="110000"/>
                <a:lumMod val="104000"/>
              </a:schemeClr>
            </a:gs>
            <a:gs pos="69000">
              <a:schemeClr val="accent5">
                <a:hueOff val="-1684631"/>
                <a:satOff val="-7944"/>
                <a:lumOff val="1960"/>
                <a:alphaOff val="0"/>
                <a:shade val="88000"/>
                <a:satMod val="130000"/>
                <a:lumMod val="92000"/>
              </a:schemeClr>
            </a:gs>
            <a:gs pos="100000">
              <a:schemeClr val="accent5">
                <a:hueOff val="-1684631"/>
                <a:satOff val="-7944"/>
                <a:lumOff val="196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Purpose is to openly communicate so there are no surprises. Preferences and needs may change throughout this process</a:t>
          </a:r>
        </a:p>
      </dsp:txBody>
      <dsp:txXfrm>
        <a:off x="38874" y="3638314"/>
        <a:ext cx="5835689" cy="7185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32BDB1-60E6-4AD0-9564-2DDED9E00D8E}" type="datetimeFigureOut">
              <a:rPr lang="en-US" smtClean="0"/>
              <a:t>2/27/2025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762370-C067-449E-BDB5-87F5320F2731}" type="slidenum">
              <a:rPr lang="en-US" smtClean="0"/>
              <a:t>‹#›</a:t>
            </a:fld>
            <a:endParaRPr lang="en-US" dirty="0"/>
          </a:p>
        </p:txBody>
      </p:sp>
    </p:spTree>
    <p:extLst>
      <p:ext uri="{BB962C8B-B14F-4D97-AF65-F5344CB8AC3E}">
        <p14:creationId xmlns:p14="http://schemas.microsoft.com/office/powerpoint/2010/main" val="393483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Thank you to those who were able to join live </a:t>
            </a:r>
          </a:p>
          <a:p>
            <a:r>
              <a:rPr lang="en-US" sz="1400" dirty="0"/>
              <a:t>RECORD</a:t>
            </a:r>
          </a:p>
          <a:p>
            <a:endParaRPr lang="en-US" sz="1400" dirty="0"/>
          </a:p>
          <a:p>
            <a:endParaRPr lang="en-US" sz="1400" dirty="0"/>
          </a:p>
          <a:p>
            <a:r>
              <a:rPr lang="en-US" sz="1400" dirty="0"/>
              <a:t>Introductions</a:t>
            </a:r>
          </a:p>
          <a:p>
            <a:endParaRPr lang="en-US" sz="1400" dirty="0"/>
          </a:p>
          <a:p>
            <a:endParaRPr lang="en-US" sz="1400" dirty="0"/>
          </a:p>
        </p:txBody>
      </p:sp>
      <p:sp>
        <p:nvSpPr>
          <p:cNvPr id="4" name="Slide Number Placeholder 3"/>
          <p:cNvSpPr>
            <a:spLocks noGrp="1"/>
          </p:cNvSpPr>
          <p:nvPr>
            <p:ph type="sldNum" sz="quarter" idx="5"/>
          </p:nvPr>
        </p:nvSpPr>
        <p:spPr/>
        <p:txBody>
          <a:bodyPr/>
          <a:lstStyle/>
          <a:p>
            <a:fld id="{2D762370-C067-449E-BDB5-87F5320F2731}" type="slidenum">
              <a:rPr lang="en-US" smtClean="0"/>
              <a:t>2</a:t>
            </a:fld>
            <a:endParaRPr lang="en-US" dirty="0"/>
          </a:p>
        </p:txBody>
      </p:sp>
    </p:spTree>
    <p:extLst>
      <p:ext uri="{BB962C8B-B14F-4D97-AF65-F5344CB8AC3E}">
        <p14:creationId xmlns:p14="http://schemas.microsoft.com/office/powerpoint/2010/main" val="420244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a:extLst>
              <a:ext uri="{FF2B5EF4-FFF2-40B4-BE49-F238E27FC236}">
                <a16:creationId xmlns:a16="http://schemas.microsoft.com/office/drawing/2014/main" id="{DA5225F0-9A96-4C85-A0E5-0C013F8E6326}"/>
              </a:ext>
            </a:extLst>
          </p:cNvPr>
          <p:cNvSpPr txBox="1">
            <a:spLocks noChangeArrowheads="1"/>
          </p:cNvSpPr>
          <p:nvPr/>
        </p:nvSpPr>
        <p:spPr bwMode="auto">
          <a:xfrm>
            <a:off x="1497013" y="525463"/>
            <a:ext cx="6302375" cy="2628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7000"/>
              </a:lnSpc>
              <a:spcBef>
                <a:spcPct val="0"/>
              </a:spcBef>
              <a:buFont typeface="Arial" panose="020B0604020202020204" pitchFamily="34" charset="0"/>
              <a:buNone/>
            </a:pPr>
            <a:endParaRPr lang="en-US" altLang="en-US" sz="1800" dirty="0">
              <a:solidFill>
                <a:schemeClr val="bg1"/>
              </a:solidFill>
              <a:latin typeface="Arial" panose="020B0604020202020204" pitchFamily="34" charset="0"/>
            </a:endParaRPr>
          </a:p>
        </p:txBody>
      </p:sp>
      <p:sp>
        <p:nvSpPr>
          <p:cNvPr id="36867" name="Text Box 2">
            <a:extLst>
              <a:ext uri="{FF2B5EF4-FFF2-40B4-BE49-F238E27FC236}">
                <a16:creationId xmlns:a16="http://schemas.microsoft.com/office/drawing/2014/main" id="{3C16C183-2D23-41E3-BB9B-B87EFDA1492E}"/>
              </a:ext>
            </a:extLst>
          </p:cNvPr>
          <p:cNvSpPr>
            <a:spLocks noGrp="1" noChangeArrowheads="1"/>
          </p:cNvSpPr>
          <p:nvPr>
            <p:ph type="body"/>
          </p:nvPr>
        </p:nvSpPr>
        <p:spPr>
          <a:xfrm>
            <a:off x="930275" y="3328988"/>
            <a:ext cx="7432675" cy="315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Triangle showing services we currently offer.  Trend is LTC facilities show a decrease in SNF beds due to becoming more home like and less institutional.   AL facilities are an option today that we didn’t have 30 years ago.  This model also shows a missing piece to our continuum.  Between the LV and HV campus we have a full continuum.  Many people leave our campus because we are missing that middle level of care service.  </a:t>
            </a:r>
          </a:p>
        </p:txBody>
      </p:sp>
    </p:spTree>
    <p:extLst>
      <p:ext uri="{BB962C8B-B14F-4D97-AF65-F5344CB8AC3E}">
        <p14:creationId xmlns:p14="http://schemas.microsoft.com/office/powerpoint/2010/main" val="335746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a:extLst>
              <a:ext uri="{FF2B5EF4-FFF2-40B4-BE49-F238E27FC236}">
                <a16:creationId xmlns:a16="http://schemas.microsoft.com/office/drawing/2014/main" id="{DA5225F0-9A96-4C85-A0E5-0C013F8E6326}"/>
              </a:ext>
            </a:extLst>
          </p:cNvPr>
          <p:cNvSpPr txBox="1">
            <a:spLocks noChangeArrowheads="1"/>
          </p:cNvSpPr>
          <p:nvPr/>
        </p:nvSpPr>
        <p:spPr bwMode="auto">
          <a:xfrm>
            <a:off x="1497013" y="525463"/>
            <a:ext cx="6302375" cy="2628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7000"/>
              </a:lnSpc>
              <a:spcBef>
                <a:spcPct val="0"/>
              </a:spcBef>
              <a:buFont typeface="Arial" panose="020B0604020202020204" pitchFamily="34" charset="0"/>
              <a:buNone/>
            </a:pPr>
            <a:endParaRPr lang="en-US" altLang="en-US" sz="1800" dirty="0">
              <a:solidFill>
                <a:schemeClr val="bg1"/>
              </a:solidFill>
              <a:latin typeface="Arial" panose="020B0604020202020204" pitchFamily="34" charset="0"/>
            </a:endParaRPr>
          </a:p>
        </p:txBody>
      </p:sp>
      <p:sp>
        <p:nvSpPr>
          <p:cNvPr id="36867" name="Text Box 2">
            <a:extLst>
              <a:ext uri="{FF2B5EF4-FFF2-40B4-BE49-F238E27FC236}">
                <a16:creationId xmlns:a16="http://schemas.microsoft.com/office/drawing/2014/main" id="{3C16C183-2D23-41E3-BB9B-B87EFDA1492E}"/>
              </a:ext>
            </a:extLst>
          </p:cNvPr>
          <p:cNvSpPr>
            <a:spLocks noGrp="1" noChangeArrowheads="1"/>
          </p:cNvSpPr>
          <p:nvPr>
            <p:ph type="body"/>
          </p:nvPr>
        </p:nvSpPr>
        <p:spPr>
          <a:xfrm>
            <a:off x="930275" y="3328988"/>
            <a:ext cx="7432675" cy="315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Future of HV shows the addition of CBRF AL on our campus.  In the end, we are caring for the same, slightly more, people in different areas on our campus by downsizing SNF and add the CBRF.</a:t>
            </a:r>
          </a:p>
          <a:p>
            <a:r>
              <a:rPr lang="en-US" altLang="en-US" dirty="0"/>
              <a:t>BOARD APPOVED model in our current home.  Current home has more space than we need.   CBRF service for either those with dementia or those with a higher care need and may not be able to go home, more care than an RCAC can provide.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842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175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4191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68567" cy="1139825"/>
          </a:xfrm>
        </p:spPr>
        <p:txBody>
          <a:bodyPr/>
          <a:lstStyle/>
          <a:p>
            <a:r>
              <a:rPr lang="en-US"/>
              <a:t>Click to edit Master title style</a:t>
            </a:r>
          </a:p>
        </p:txBody>
      </p:sp>
      <p:sp>
        <p:nvSpPr>
          <p:cNvPr id="3" name="Text Placeholder 2"/>
          <p:cNvSpPr>
            <a:spLocks noGrp="1"/>
          </p:cNvSpPr>
          <p:nvPr>
            <p:ph type="body" sz="half" idx="1"/>
          </p:nvPr>
        </p:nvSpPr>
        <p:spPr>
          <a:xfrm>
            <a:off x="609601" y="1600200"/>
            <a:ext cx="5382684"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600200"/>
            <a:ext cx="5382683"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4683B775-3AE3-4F1C-A222-94F5BCE90DAB}"/>
              </a:ext>
            </a:extLst>
          </p:cNvPr>
          <p:cNvSpPr>
            <a:spLocks noGrp="1" noChangeArrowheads="1"/>
          </p:cNvSpPr>
          <p:nvPr>
            <p:ph type="dt" idx="10"/>
          </p:nvPr>
        </p:nvSpPr>
        <p:spPr/>
        <p:txBody>
          <a:bodyPr/>
          <a:lstStyle>
            <a:lvl1pPr>
              <a:defRPr/>
            </a:lvl1pPr>
          </a:lstStyle>
          <a:p>
            <a:pPr>
              <a:defRPr/>
            </a:pPr>
            <a:endParaRPr lang="en-GB" altLang="en-US" dirty="0"/>
          </a:p>
        </p:txBody>
      </p:sp>
      <p:sp>
        <p:nvSpPr>
          <p:cNvPr id="6" name="Rectangle 4">
            <a:extLst>
              <a:ext uri="{FF2B5EF4-FFF2-40B4-BE49-F238E27FC236}">
                <a16:creationId xmlns:a16="http://schemas.microsoft.com/office/drawing/2014/main" id="{B49B6FFC-BE92-41EC-BC74-B77F0B3B2F1E}"/>
              </a:ext>
            </a:extLst>
          </p:cNvPr>
          <p:cNvSpPr>
            <a:spLocks noGrp="1" noChangeArrowheads="1"/>
          </p:cNvSpPr>
          <p:nvPr>
            <p:ph type="ftr" idx="11"/>
          </p:nvPr>
        </p:nvSpPr>
        <p:spPr/>
        <p:txBody>
          <a:bodyPr/>
          <a:lstStyle>
            <a:lvl1pPr>
              <a:defRPr/>
            </a:lvl1pPr>
          </a:lstStyle>
          <a:p>
            <a:pPr>
              <a:defRPr/>
            </a:pPr>
            <a:endParaRPr lang="en-GB" altLang="en-US" dirty="0"/>
          </a:p>
        </p:txBody>
      </p:sp>
      <p:sp>
        <p:nvSpPr>
          <p:cNvPr id="7" name="Rectangle 5">
            <a:extLst>
              <a:ext uri="{FF2B5EF4-FFF2-40B4-BE49-F238E27FC236}">
                <a16:creationId xmlns:a16="http://schemas.microsoft.com/office/drawing/2014/main" id="{C3B7ED09-A01D-47CC-89CB-6B255264C706}"/>
              </a:ext>
            </a:extLst>
          </p:cNvPr>
          <p:cNvSpPr>
            <a:spLocks noGrp="1" noChangeArrowheads="1"/>
          </p:cNvSpPr>
          <p:nvPr>
            <p:ph type="sldNum" idx="12"/>
          </p:nvPr>
        </p:nvSpPr>
        <p:spPr/>
        <p:txBody>
          <a:bodyPr/>
          <a:lstStyle>
            <a:lvl1pPr>
              <a:defRPr/>
            </a:lvl1pPr>
          </a:lstStyle>
          <a:p>
            <a:pPr>
              <a:defRPr/>
            </a:pPr>
            <a:fld id="{D2FBAB91-8A44-4D75-B84F-91E18DCC5593}" type="slidenum">
              <a:rPr lang="en-GB" altLang="en-US"/>
              <a:pPr>
                <a:defRPr/>
              </a:pPr>
              <a:t>‹#›</a:t>
            </a:fld>
            <a:endParaRPr lang="en-GB" altLang="en-US" dirty="0"/>
          </a:p>
        </p:txBody>
      </p:sp>
    </p:spTree>
    <p:extLst>
      <p:ext uri="{BB962C8B-B14F-4D97-AF65-F5344CB8AC3E}">
        <p14:creationId xmlns:p14="http://schemas.microsoft.com/office/powerpoint/2010/main" val="324928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0577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7484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268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666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2733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153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4681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61BEF0D-F0BB-DE4B-95CE-6DB70DBA9567}" type="datetimeFigureOut">
              <a:rPr lang="en-US" smtClean="0"/>
              <a:pPr/>
              <a:t>2/27/2025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53592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2/27/2025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5834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9.png"/><Relationship Id="rId12" Type="http://schemas.microsoft.com/office/2007/relationships/hdphoto" Target="../media/hdphoto3.wdp"/><Relationship Id="rId17" Type="http://schemas.openxmlformats.org/officeDocument/2006/relationships/image" Target="../media/image15.png"/><Relationship Id="rId2" Type="http://schemas.openxmlformats.org/officeDocument/2006/relationships/image" Target="../media/image5.png"/><Relationship Id="rId16" Type="http://schemas.microsoft.com/office/2007/relationships/hdphoto" Target="../media/hdphoto5.wdp"/><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2.png"/><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43E7886A-175B-4858-81C3-2BEA1EBBCA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4121" y="1339856"/>
            <a:ext cx="3291131" cy="1684863"/>
          </a:xfrm>
          <a:prstGeom prst="rect">
            <a:avLst/>
          </a:prstGeom>
        </p:spPr>
      </p:pic>
      <p:pic>
        <p:nvPicPr>
          <p:cNvPr id="18" name="Picture 17">
            <a:extLst>
              <a:ext uri="{FF2B5EF4-FFF2-40B4-BE49-F238E27FC236}">
                <a16:creationId xmlns:a16="http://schemas.microsoft.com/office/drawing/2014/main" id="{11D36560-3AC4-4AB1-96D9-9FF7297DEAD5}"/>
              </a:ext>
            </a:extLst>
          </p:cNvPr>
          <p:cNvPicPr>
            <a:picLocks noChangeAspect="1"/>
          </p:cNvPicPr>
          <p:nvPr/>
        </p:nvPicPr>
        <p:blipFill rotWithShape="1">
          <a:blip r:embed="rId3"/>
          <a:srcRect l="16415" r="47823" b="23066"/>
          <a:stretch/>
        </p:blipFill>
        <p:spPr>
          <a:xfrm>
            <a:off x="0" y="0"/>
            <a:ext cx="6105308" cy="6858000"/>
          </a:xfrm>
          <a:prstGeom prst="rect">
            <a:avLst/>
          </a:prstGeom>
        </p:spPr>
      </p:pic>
      <p:sp>
        <p:nvSpPr>
          <p:cNvPr id="4" name="TextBox 3">
            <a:extLst>
              <a:ext uri="{FF2B5EF4-FFF2-40B4-BE49-F238E27FC236}">
                <a16:creationId xmlns:a16="http://schemas.microsoft.com/office/drawing/2014/main" id="{74642C4F-F18B-4FD9-8BE2-1EA0AFEE200C}"/>
              </a:ext>
            </a:extLst>
          </p:cNvPr>
          <p:cNvSpPr txBox="1"/>
          <p:nvPr/>
        </p:nvSpPr>
        <p:spPr>
          <a:xfrm>
            <a:off x="6011285" y="3183792"/>
            <a:ext cx="5836802" cy="1938992"/>
          </a:xfrm>
          <a:prstGeom prst="rect">
            <a:avLst/>
          </a:prstGeom>
          <a:noFill/>
        </p:spPr>
        <p:txBody>
          <a:bodyPr wrap="square" rtlCol="0">
            <a:spAutoFit/>
          </a:bodyPr>
          <a:lstStyle/>
          <a:p>
            <a:pPr algn="ctr"/>
            <a:r>
              <a:rPr lang="en-US" sz="4400" dirty="0">
                <a:solidFill>
                  <a:schemeClr val="tx1">
                    <a:lumMod val="85000"/>
                    <a:lumOff val="15000"/>
                  </a:schemeClr>
                </a:solidFill>
                <a:latin typeface="+mj-lt"/>
              </a:rPr>
              <a:t>TOWN HALL</a:t>
            </a:r>
          </a:p>
          <a:p>
            <a:pPr algn="ctr"/>
            <a:r>
              <a:rPr lang="en-US" sz="4400" dirty="0">
                <a:solidFill>
                  <a:schemeClr val="tx1">
                    <a:lumMod val="85000"/>
                    <a:lumOff val="15000"/>
                  </a:schemeClr>
                </a:solidFill>
                <a:latin typeface="+mj-lt"/>
              </a:rPr>
              <a:t>FAMILIES</a:t>
            </a:r>
          </a:p>
          <a:p>
            <a:pPr algn="ctr"/>
            <a:r>
              <a:rPr lang="en-US" sz="3200" dirty="0">
                <a:solidFill>
                  <a:schemeClr val="tx1">
                    <a:lumMod val="85000"/>
                    <a:lumOff val="15000"/>
                  </a:schemeClr>
                </a:solidFill>
                <a:latin typeface="+mj-lt"/>
              </a:rPr>
              <a:t>January 2025</a:t>
            </a:r>
          </a:p>
        </p:txBody>
      </p:sp>
      <p:sp>
        <p:nvSpPr>
          <p:cNvPr id="5" name="Rectangle 4">
            <a:extLst>
              <a:ext uri="{FF2B5EF4-FFF2-40B4-BE49-F238E27FC236}">
                <a16:creationId xmlns:a16="http://schemas.microsoft.com/office/drawing/2014/main" id="{A1B02B7D-3F66-4571-81C2-AF32D86F1F70}"/>
              </a:ext>
            </a:extLst>
          </p:cNvPr>
          <p:cNvSpPr/>
          <p:nvPr/>
        </p:nvSpPr>
        <p:spPr>
          <a:xfrm>
            <a:off x="363756" y="74140"/>
            <a:ext cx="5741552" cy="6858000"/>
          </a:xfrm>
          <a:prstGeom prst="rect">
            <a:avLst/>
          </a:prstGeom>
          <a:gradFill flip="none" rotWithShape="1">
            <a:gsLst>
              <a:gs pos="0">
                <a:schemeClr val="bg1"/>
              </a:gs>
              <a:gs pos="8000">
                <a:schemeClr val="bg2">
                  <a:alpha val="1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3749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few walls and a ceiling">
            <a:extLst>
              <a:ext uri="{FF2B5EF4-FFF2-40B4-BE49-F238E27FC236}">
                <a16:creationId xmlns:a16="http://schemas.microsoft.com/office/drawing/2014/main" id="{2B5809B5-961D-5E5A-3626-60E20947F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22" y="0"/>
            <a:ext cx="11090755" cy="7807569"/>
          </a:xfrm>
          <a:prstGeom prst="rect">
            <a:avLst/>
          </a:prstGeom>
        </p:spPr>
      </p:pic>
    </p:spTree>
    <p:extLst>
      <p:ext uri="{BB962C8B-B14F-4D97-AF65-F5344CB8AC3E}">
        <p14:creationId xmlns:p14="http://schemas.microsoft.com/office/powerpoint/2010/main" val="2647512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8684-2805-EAB7-644B-3D4DBB2202B6}"/>
              </a:ext>
            </a:extLst>
          </p:cNvPr>
          <p:cNvSpPr>
            <a:spLocks noGrp="1"/>
          </p:cNvSpPr>
          <p:nvPr>
            <p:ph type="title"/>
          </p:nvPr>
        </p:nvSpPr>
        <p:spPr/>
        <p:txBody>
          <a:bodyPr/>
          <a:lstStyle/>
          <a:p>
            <a:r>
              <a:rPr lang="en-US" dirty="0"/>
              <a:t>Additional CHANGES</a:t>
            </a:r>
          </a:p>
        </p:txBody>
      </p:sp>
      <p:sp>
        <p:nvSpPr>
          <p:cNvPr id="3" name="Content Placeholder 2">
            <a:extLst>
              <a:ext uri="{FF2B5EF4-FFF2-40B4-BE49-F238E27FC236}">
                <a16:creationId xmlns:a16="http://schemas.microsoft.com/office/drawing/2014/main" id="{DCA55D85-B171-0FA6-E2C8-84479CAE6C0A}"/>
              </a:ext>
            </a:extLst>
          </p:cNvPr>
          <p:cNvSpPr>
            <a:spLocks noGrp="1"/>
          </p:cNvSpPr>
          <p:nvPr>
            <p:ph idx="1"/>
          </p:nvPr>
        </p:nvSpPr>
        <p:spPr/>
        <p:txBody>
          <a:bodyPr/>
          <a:lstStyle/>
          <a:p>
            <a:r>
              <a:rPr lang="en-US" dirty="0"/>
              <a:t>Nurse Chart Room is now located down the main hall just past the 1000-day room</a:t>
            </a:r>
          </a:p>
          <a:p>
            <a:r>
              <a:rPr lang="en-US" dirty="0"/>
              <a:t>CNAs who are stabilized on 900 moved with the residents down to 100 and have a room across the hall from the front desk for charting</a:t>
            </a:r>
          </a:p>
          <a:p>
            <a:r>
              <a:rPr lang="en-US" dirty="0"/>
              <a:t>CNAs who are stabilized on 600 will be charting at the HUB area.</a:t>
            </a:r>
          </a:p>
        </p:txBody>
      </p:sp>
    </p:spTree>
    <p:extLst>
      <p:ext uri="{BB962C8B-B14F-4D97-AF65-F5344CB8AC3E}">
        <p14:creationId xmlns:p14="http://schemas.microsoft.com/office/powerpoint/2010/main" val="326331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B338-8E3E-08D7-9508-9F4EE8557E72}"/>
              </a:ext>
            </a:extLst>
          </p:cNvPr>
          <p:cNvSpPr>
            <a:spLocks noGrp="1"/>
          </p:cNvSpPr>
          <p:nvPr>
            <p:ph type="title"/>
          </p:nvPr>
        </p:nvSpPr>
        <p:spPr/>
        <p:txBody>
          <a:bodyPr/>
          <a:lstStyle/>
          <a:p>
            <a:r>
              <a:rPr lang="en-US" dirty="0"/>
              <a:t>EMERGENCY OUTLETS and Analog phone line</a:t>
            </a:r>
          </a:p>
        </p:txBody>
      </p:sp>
      <p:sp>
        <p:nvSpPr>
          <p:cNvPr id="3" name="Content Placeholder 2">
            <a:extLst>
              <a:ext uri="{FF2B5EF4-FFF2-40B4-BE49-F238E27FC236}">
                <a16:creationId xmlns:a16="http://schemas.microsoft.com/office/drawing/2014/main" id="{058648ED-6890-BADF-13DB-3473684C9A10}"/>
              </a:ext>
            </a:extLst>
          </p:cNvPr>
          <p:cNvSpPr>
            <a:spLocks noGrp="1"/>
          </p:cNvSpPr>
          <p:nvPr>
            <p:ph idx="1"/>
          </p:nvPr>
        </p:nvSpPr>
        <p:spPr/>
        <p:txBody>
          <a:bodyPr>
            <a:normAutofit lnSpcReduction="10000"/>
          </a:bodyPr>
          <a:lstStyle/>
          <a:p>
            <a:r>
              <a:rPr lang="en-US" dirty="0"/>
              <a:t>Every room in the EVERGREENS and in HILLVIEW will have an emergency outlet.</a:t>
            </a:r>
          </a:p>
          <a:p>
            <a:r>
              <a:rPr lang="en-US" dirty="0"/>
              <a:t>When power goes out and our generator kicks in, this outlet will work off our generator for those on oxygen, those who have air mattresses, etc.</a:t>
            </a:r>
          </a:p>
          <a:p>
            <a:r>
              <a:rPr lang="en-US" dirty="0"/>
              <a:t>We will no longer have an outlet for an analog phone line in every resident room.  </a:t>
            </a:r>
          </a:p>
          <a:p>
            <a:r>
              <a:rPr lang="en-US" dirty="0"/>
              <a:t>This will be a change added to our handbook this year and wanted to share with families and staff as we move forward.  A letter will go out with this change to families.  </a:t>
            </a:r>
          </a:p>
          <a:p>
            <a:r>
              <a:rPr lang="en-US" dirty="0"/>
              <a:t>There will continue to a be a phone on every hallway that will be a </a:t>
            </a:r>
            <a:r>
              <a:rPr lang="en-US" dirty="0" err="1"/>
              <a:t>wifi</a:t>
            </a:r>
            <a:r>
              <a:rPr lang="en-US" dirty="0"/>
              <a:t> phone for residents without a personal phone to use in the privacy of their room.  </a:t>
            </a:r>
          </a:p>
        </p:txBody>
      </p:sp>
    </p:spTree>
    <p:extLst>
      <p:ext uri="{BB962C8B-B14F-4D97-AF65-F5344CB8AC3E}">
        <p14:creationId xmlns:p14="http://schemas.microsoft.com/office/powerpoint/2010/main" val="968452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4" name="Picture 73">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5" name="Straight Connector 74">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7" name="Rectangle 76">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79" name="Straight Connector 78">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0"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81" name="Picture 80">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2" name="Straight Connector 81">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83" name="TextBox 2">
            <a:extLst>
              <a:ext uri="{FF2B5EF4-FFF2-40B4-BE49-F238E27FC236}">
                <a16:creationId xmlns:a16="http://schemas.microsoft.com/office/drawing/2014/main" id="{707050BD-01DE-ED99-F0BE-CDDD718F7F78}"/>
              </a:ext>
            </a:extLst>
          </p:cNvPr>
          <p:cNvGraphicFramePr/>
          <p:nvPr>
            <p:extLst>
              <p:ext uri="{D42A27DB-BD31-4B8C-83A1-F6EECF244321}">
                <p14:modId xmlns:p14="http://schemas.microsoft.com/office/powerpoint/2010/main" val="4238105632"/>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EA2C162-76BC-4F5B-A169-F169F2225B01}"/>
              </a:ext>
            </a:extLst>
          </p:cNvPr>
          <p:cNvSpPr txBox="1"/>
          <p:nvPr/>
        </p:nvSpPr>
        <p:spPr>
          <a:xfrm>
            <a:off x="644577" y="803276"/>
            <a:ext cx="4337160" cy="2862322"/>
          </a:xfrm>
          <a:prstGeom prst="rect">
            <a:avLst/>
          </a:prstGeom>
          <a:noFill/>
        </p:spPr>
        <p:txBody>
          <a:bodyPr wrap="square" rtlCol="0">
            <a:spAutoFit/>
          </a:bodyPr>
          <a:lstStyle/>
          <a:p>
            <a:pPr lvl="0"/>
            <a:r>
              <a:rPr lang="en-US" sz="3000" b="1" i="1" dirty="0"/>
              <a:t>RELOCATION PLANS – long term plan </a:t>
            </a:r>
          </a:p>
          <a:p>
            <a:pPr lvl="0"/>
            <a:endParaRPr lang="en-US" sz="3000" b="1" i="1" dirty="0"/>
          </a:p>
          <a:p>
            <a:pPr lvl="0"/>
            <a:endParaRPr lang="en-US" sz="3000" b="1" i="1" dirty="0"/>
          </a:p>
          <a:p>
            <a:pPr lvl="0"/>
            <a:r>
              <a:rPr lang="en-US" sz="3000" b="1" i="1" dirty="0"/>
              <a:t>Submit plans between   April - May 2025.</a:t>
            </a:r>
          </a:p>
        </p:txBody>
      </p:sp>
    </p:spTree>
    <p:extLst>
      <p:ext uri="{BB962C8B-B14F-4D97-AF65-F5344CB8AC3E}">
        <p14:creationId xmlns:p14="http://schemas.microsoft.com/office/powerpoint/2010/main" val="34106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1E7A79-3B13-50FF-6D90-29D43F730D48}"/>
              </a:ext>
            </a:extLst>
          </p:cNvPr>
          <p:cNvSpPr>
            <a:spLocks noGrp="1"/>
          </p:cNvSpPr>
          <p:nvPr>
            <p:ph idx="1"/>
          </p:nvPr>
        </p:nvSpPr>
        <p:spPr>
          <a:xfrm>
            <a:off x="1018968" y="2027033"/>
            <a:ext cx="8596668" cy="3880773"/>
          </a:xfrm>
        </p:spPr>
        <p:txBody>
          <a:bodyPr>
            <a:normAutofit/>
          </a:bodyPr>
          <a:lstStyle/>
          <a:p>
            <a:pPr marL="457200" lvl="1" indent="0">
              <a:buNone/>
            </a:pPr>
            <a:r>
              <a:rPr lang="en-US" sz="4000" dirty="0"/>
              <a:t>Next Meeting February 27, 2025</a:t>
            </a:r>
          </a:p>
          <a:p>
            <a:pPr marL="457200" lvl="1" indent="0">
              <a:buNone/>
            </a:pPr>
            <a:r>
              <a:rPr lang="en-US" sz="4000" dirty="0"/>
              <a:t>3:30pm Virtually via TEAMS only</a:t>
            </a:r>
          </a:p>
          <a:p>
            <a:pPr marL="457200" lvl="1" indent="0">
              <a:buNone/>
            </a:pPr>
            <a:endParaRPr lang="en-US" sz="4000" dirty="0"/>
          </a:p>
          <a:p>
            <a:pPr marL="457200" lvl="1" indent="0">
              <a:buNone/>
            </a:pPr>
            <a:endParaRPr lang="en-US" dirty="0"/>
          </a:p>
          <a:p>
            <a:pPr marL="457200" lvl="1" indent="0">
              <a:buNone/>
            </a:pPr>
            <a:endParaRPr lang="en-US" dirty="0"/>
          </a:p>
        </p:txBody>
      </p:sp>
      <p:sp>
        <p:nvSpPr>
          <p:cNvPr id="6" name="Title 5">
            <a:extLst>
              <a:ext uri="{FF2B5EF4-FFF2-40B4-BE49-F238E27FC236}">
                <a16:creationId xmlns:a16="http://schemas.microsoft.com/office/drawing/2014/main" id="{4CCF7EEF-696D-A2CF-F1C0-DB1AB6F9974C}"/>
              </a:ext>
            </a:extLst>
          </p:cNvPr>
          <p:cNvSpPr>
            <a:spLocks noGrp="1"/>
          </p:cNvSpPr>
          <p:nvPr>
            <p:ph type="title"/>
          </p:nvPr>
        </p:nvSpPr>
        <p:spPr/>
        <p:txBody>
          <a:bodyPr/>
          <a:lstStyle/>
          <a:p>
            <a:r>
              <a:rPr lang="en-US" dirty="0"/>
              <a:t>Thank you	</a:t>
            </a:r>
          </a:p>
        </p:txBody>
      </p:sp>
      <p:pic>
        <p:nvPicPr>
          <p:cNvPr id="8" name="Picture 7">
            <a:extLst>
              <a:ext uri="{FF2B5EF4-FFF2-40B4-BE49-F238E27FC236}">
                <a16:creationId xmlns:a16="http://schemas.microsoft.com/office/drawing/2014/main" id="{B0D38CD0-28B6-F1E0-FA9F-CE6ACE1AFC53}"/>
              </a:ext>
            </a:extLst>
          </p:cNvPr>
          <p:cNvPicPr>
            <a:picLocks noChangeAspect="1"/>
          </p:cNvPicPr>
          <p:nvPr/>
        </p:nvPicPr>
        <p:blipFill>
          <a:blip r:embed="rId2"/>
          <a:stretch>
            <a:fillRect/>
          </a:stretch>
        </p:blipFill>
        <p:spPr>
          <a:xfrm>
            <a:off x="3276653" y="3738906"/>
            <a:ext cx="5953125" cy="2314575"/>
          </a:xfrm>
          <a:prstGeom prst="rect">
            <a:avLst/>
          </a:prstGeom>
        </p:spPr>
      </p:pic>
    </p:spTree>
    <p:extLst>
      <p:ext uri="{BB962C8B-B14F-4D97-AF65-F5344CB8AC3E}">
        <p14:creationId xmlns:p14="http://schemas.microsoft.com/office/powerpoint/2010/main" val="45698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856611-6F23-7799-D737-01535E99602A}"/>
              </a:ext>
            </a:extLst>
          </p:cNvPr>
          <p:cNvSpPr txBox="1"/>
          <p:nvPr/>
        </p:nvSpPr>
        <p:spPr>
          <a:xfrm flipH="1">
            <a:off x="795867" y="191910"/>
            <a:ext cx="10600266" cy="6663363"/>
          </a:xfrm>
          <a:prstGeom prst="rect">
            <a:avLst/>
          </a:prstGeom>
          <a:noFill/>
        </p:spPr>
        <p:txBody>
          <a:bodyPr wrap="square" rtlCol="0">
            <a:spAutoFit/>
          </a:bodyPr>
          <a:lstStyle/>
          <a:p>
            <a:pPr algn="ctr"/>
            <a:r>
              <a:rPr lang="en-US" sz="2000" b="1" dirty="0"/>
              <a:t>AGENDA</a:t>
            </a:r>
          </a:p>
          <a:p>
            <a:pPr algn="ctr"/>
            <a:endParaRPr lang="en-US" dirty="0"/>
          </a:p>
          <a:p>
            <a:pPr marL="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30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3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Introductions of HV staff</a:t>
            </a:r>
          </a:p>
          <a:p>
            <a:pPr marL="342900" marR="0" lvl="0" indent="-342900">
              <a:spcBef>
                <a:spcPts val="0"/>
              </a:spcBef>
              <a:spcAft>
                <a:spcPts val="0"/>
              </a:spcAft>
              <a:buFont typeface="Symbol" panose="05050102010706020507" pitchFamily="18" charset="2"/>
              <a:buChar char=""/>
            </a:pPr>
            <a:endParaRPr lang="en-US" sz="3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3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Campus model today and future state</a:t>
            </a:r>
          </a:p>
          <a:p>
            <a:pPr marR="0" lvl="0">
              <a:spcBef>
                <a:spcPts val="0"/>
              </a:spcBef>
              <a:spcAft>
                <a:spcPts val="0"/>
              </a:spcAft>
            </a:pPr>
            <a:endParaRPr lang="en-US" sz="3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3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Additional services on our campus</a:t>
            </a:r>
            <a:endParaRPr lang="en-US" sz="3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R="0" lvl="0">
              <a:spcBef>
                <a:spcPts val="0"/>
              </a:spcBef>
              <a:spcAft>
                <a:spcPts val="0"/>
              </a:spcAft>
            </a:pPr>
            <a:endParaRPr lang="en-US" sz="3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3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Hillview Project update-</a:t>
            </a:r>
          </a:p>
          <a:p>
            <a:pPr marL="342900" marR="0" lvl="0" indent="-342900">
              <a:spcBef>
                <a:spcPts val="0"/>
              </a:spcBef>
              <a:spcAft>
                <a:spcPts val="0"/>
              </a:spcAft>
              <a:buFont typeface="Symbol" panose="05050102010706020507" pitchFamily="18" charset="2"/>
              <a:buChar char=""/>
            </a:pPr>
            <a:endParaRPr lang="en-US" sz="3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3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Next Steps / Construction Timeline</a:t>
            </a:r>
          </a:p>
          <a:p>
            <a:pPr lvl="1"/>
            <a:endParaRPr lang="en-US" sz="3000" dirty="0">
              <a:effectLst/>
              <a:latin typeface="Calibri" panose="020F0502020204030204" pitchFamily="34" charset="0"/>
              <a:ea typeface="Times New Roman" panose="02020603050405020304" pitchFamily="18" charset="0"/>
            </a:endParaRPr>
          </a:p>
          <a:p>
            <a:pPr marR="0" lvl="0">
              <a:spcBef>
                <a:spcPts val="0"/>
              </a:spcBef>
              <a:spcAft>
                <a:spcPts val="0"/>
              </a:spcAft>
            </a:pPr>
            <a:endParaRPr lang="en-US" sz="30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30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897422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6C391B84-39A2-4D2D-9380-72873E886F30}"/>
              </a:ext>
            </a:extLst>
          </p:cNvPr>
          <p:cNvSpPr>
            <a:spLocks noGrp="1" noChangeArrowheads="1"/>
          </p:cNvSpPr>
          <p:nvPr>
            <p:ph type="title"/>
          </p:nvPr>
        </p:nvSpPr>
        <p:spPr>
          <a:xfrm>
            <a:off x="1981200" y="0"/>
            <a:ext cx="8229600" cy="1066800"/>
          </a:xfrm>
        </p:spPr>
        <p:txBody>
          <a:bodyPr vert="horz" lIns="90000" tIns="46800" rIns="90000" bIns="46800" rtlCol="0" anchor="t">
            <a:normAutofit/>
          </a:bodyP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ln>
                  <a:noFill/>
                </a:ln>
              </a:rPr>
              <a:t>Hillview’s current Model</a:t>
            </a:r>
          </a:p>
        </p:txBody>
      </p:sp>
      <p:sp>
        <p:nvSpPr>
          <p:cNvPr id="35843" name="Slide Number Placeholder 6">
            <a:extLst>
              <a:ext uri="{FF2B5EF4-FFF2-40B4-BE49-F238E27FC236}">
                <a16:creationId xmlns:a16="http://schemas.microsoft.com/office/drawing/2014/main" id="{145BCDBC-7349-4747-B6B7-68A8B7CCDF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rbel" panose="020B0503020204020204" pitchFamily="34" charset="0"/>
              </a:defRPr>
            </a:lvl1pPr>
            <a:lvl2pPr marL="742950" indent="-28575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orbel" panose="020B0503020204020204" pitchFamily="34" charset="0"/>
              </a:defRPr>
            </a:lvl2pPr>
            <a:lvl3pPr marL="11430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rbel" panose="020B0503020204020204" pitchFamily="34" charset="0"/>
              </a:defRPr>
            </a:lvl3pPr>
            <a:lvl4pPr marL="16002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orbel" panose="020B0503020204020204" pitchFamily="34" charset="0"/>
              </a:defRPr>
            </a:lvl4pPr>
            <a:lvl5pPr marL="20574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9pPr>
          </a:lstStyle>
          <a:p>
            <a:pPr fontAlgn="base">
              <a:lnSpc>
                <a:spcPct val="93000"/>
              </a:lnSpc>
              <a:spcBef>
                <a:spcPct val="0"/>
              </a:spcBef>
              <a:spcAft>
                <a:spcPct val="0"/>
              </a:spcAft>
              <a:buClr>
                <a:srgbClr val="000000"/>
              </a:buClr>
              <a:buSzPct val="100000"/>
              <a:buFont typeface="Arial" panose="020B0604020202020204" pitchFamily="34" charset="0"/>
              <a:buNone/>
            </a:pPr>
            <a:fld id="{843BE7DC-5C06-400D-98DB-98A5FE84DB05}" type="slidenum">
              <a:rPr lang="en-GB" altLang="en-US" sz="1400">
                <a:solidFill>
                  <a:srgbClr val="000000"/>
                </a:solidFill>
                <a:latin typeface="Arial" panose="020B0604020202020204" pitchFamily="34" charset="0"/>
              </a:rPr>
              <a:pPr fontAlgn="base">
                <a:lnSpc>
                  <a:spcPct val="93000"/>
                </a:lnSpc>
                <a:spcBef>
                  <a:spcPct val="0"/>
                </a:spcBef>
                <a:spcAft>
                  <a:spcPct val="0"/>
                </a:spcAft>
                <a:buClr>
                  <a:srgbClr val="000000"/>
                </a:buClr>
                <a:buSzPct val="100000"/>
                <a:buFont typeface="Arial" panose="020B0604020202020204" pitchFamily="34" charset="0"/>
                <a:buNone/>
              </a:pPr>
              <a:t>3</a:t>
            </a:fld>
            <a:endParaRPr lang="en-GB" altLang="en-US" sz="1400" dirty="0">
              <a:solidFill>
                <a:srgbClr val="000000"/>
              </a:solidFill>
              <a:latin typeface="Arial" panose="020B0604020202020204" pitchFamily="34" charset="0"/>
            </a:endParaRPr>
          </a:p>
        </p:txBody>
      </p:sp>
      <p:grpSp>
        <p:nvGrpSpPr>
          <p:cNvPr id="35844" name="Group 2">
            <a:extLst>
              <a:ext uri="{FF2B5EF4-FFF2-40B4-BE49-F238E27FC236}">
                <a16:creationId xmlns:a16="http://schemas.microsoft.com/office/drawing/2014/main" id="{24E5CED8-E0C6-4986-958B-C4F2BDF8BC07}"/>
              </a:ext>
            </a:extLst>
          </p:cNvPr>
          <p:cNvGrpSpPr>
            <a:grpSpLocks/>
          </p:cNvGrpSpPr>
          <p:nvPr/>
        </p:nvGrpSpPr>
        <p:grpSpPr bwMode="auto">
          <a:xfrm>
            <a:off x="1981200" y="1034763"/>
            <a:ext cx="7702550" cy="4678363"/>
            <a:chOff x="249" y="572"/>
            <a:chExt cx="4852" cy="2947"/>
          </a:xfrm>
        </p:grpSpPr>
        <p:sp>
          <p:nvSpPr>
            <p:cNvPr id="35855" name="AutoShape 3">
              <a:extLst>
                <a:ext uri="{FF2B5EF4-FFF2-40B4-BE49-F238E27FC236}">
                  <a16:creationId xmlns:a16="http://schemas.microsoft.com/office/drawing/2014/main" id="{D7051060-9A06-4056-9CCA-800188F1562C}"/>
                </a:ext>
              </a:extLst>
            </p:cNvPr>
            <p:cNvSpPr>
              <a:spLocks noChangeArrowheads="1"/>
            </p:cNvSpPr>
            <p:nvPr/>
          </p:nvSpPr>
          <p:spPr bwMode="auto">
            <a:xfrm>
              <a:off x="2137" y="572"/>
              <a:ext cx="1088" cy="6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791 h 21600"/>
                <a:gd name="T11" fmla="*/ 16200 w 21600"/>
                <a:gd name="T12" fmla="*/ 20609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D8EBB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856" name="AutoShape 4">
              <a:extLst>
                <a:ext uri="{FF2B5EF4-FFF2-40B4-BE49-F238E27FC236}">
                  <a16:creationId xmlns:a16="http://schemas.microsoft.com/office/drawing/2014/main" id="{A0FFE678-6E60-42BC-9F84-57D5F0D779F7}"/>
                </a:ext>
              </a:extLst>
            </p:cNvPr>
            <p:cNvSpPr>
              <a:spLocks noChangeArrowheads="1"/>
            </p:cNvSpPr>
            <p:nvPr/>
          </p:nvSpPr>
          <p:spPr bwMode="auto">
            <a:xfrm>
              <a:off x="1508" y="1225"/>
              <a:ext cx="2342" cy="767"/>
            </a:xfrm>
            <a:custGeom>
              <a:avLst/>
              <a:gdLst>
                <a:gd name="T0" fmla="*/ 1 w 21600"/>
                <a:gd name="T1" fmla="*/ 0 h 21600"/>
                <a:gd name="T2" fmla="*/ 2 w 21600"/>
                <a:gd name="T3" fmla="*/ 0 h 21600"/>
                <a:gd name="T4" fmla="*/ 3 w 21600"/>
                <a:gd name="T5" fmla="*/ 0 h 21600"/>
                <a:gd name="T6" fmla="*/ 0 w 21600"/>
                <a:gd name="T7" fmla="*/ 0 h 21600"/>
                <a:gd name="T8" fmla="*/ 0 60000 65536"/>
                <a:gd name="T9" fmla="*/ 0 60000 65536"/>
                <a:gd name="T10" fmla="*/ 0 60000 65536"/>
                <a:gd name="T11" fmla="*/ 0 60000 65536"/>
                <a:gd name="T12" fmla="*/ 5783 w 21600"/>
                <a:gd name="T13" fmla="*/ 507 h 21600"/>
                <a:gd name="T14" fmla="*/ 15808 w 21600"/>
                <a:gd name="T15" fmla="*/ 21093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CC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857" name="AutoShape 5">
              <a:extLst>
                <a:ext uri="{FF2B5EF4-FFF2-40B4-BE49-F238E27FC236}">
                  <a16:creationId xmlns:a16="http://schemas.microsoft.com/office/drawing/2014/main" id="{97529207-319A-437E-8B56-87B092457D38}"/>
                </a:ext>
              </a:extLst>
            </p:cNvPr>
            <p:cNvSpPr>
              <a:spLocks noChangeArrowheads="1"/>
            </p:cNvSpPr>
            <p:nvPr/>
          </p:nvSpPr>
          <p:spPr bwMode="auto">
            <a:xfrm>
              <a:off x="884" y="1992"/>
              <a:ext cx="3587" cy="766"/>
            </a:xfrm>
            <a:custGeom>
              <a:avLst/>
              <a:gdLst>
                <a:gd name="T0" fmla="*/ 3 w 21600"/>
                <a:gd name="T1" fmla="*/ 0 h 21600"/>
                <a:gd name="T2" fmla="*/ 14 w 21600"/>
                <a:gd name="T3" fmla="*/ 0 h 21600"/>
                <a:gd name="T4" fmla="*/ 16 w 21600"/>
                <a:gd name="T5" fmla="*/ 0 h 21600"/>
                <a:gd name="T6" fmla="*/ 0 w 21600"/>
                <a:gd name="T7" fmla="*/ 0 h 21600"/>
                <a:gd name="T8" fmla="*/ 0 60000 65536"/>
                <a:gd name="T9" fmla="*/ 0 60000 65536"/>
                <a:gd name="T10" fmla="*/ 0 60000 65536"/>
                <a:gd name="T11" fmla="*/ 0 60000 65536"/>
                <a:gd name="T12" fmla="*/ 5287 w 21600"/>
                <a:gd name="T13" fmla="*/ 508 h 21600"/>
                <a:gd name="T14" fmla="*/ 16313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BE7D"/>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858" name="AutoShape 6">
              <a:extLst>
                <a:ext uri="{FF2B5EF4-FFF2-40B4-BE49-F238E27FC236}">
                  <a16:creationId xmlns:a16="http://schemas.microsoft.com/office/drawing/2014/main" id="{0A01B011-D58B-4ADB-8AAF-206653978C93}"/>
                </a:ext>
              </a:extLst>
            </p:cNvPr>
            <p:cNvSpPr>
              <a:spLocks noChangeArrowheads="1"/>
            </p:cNvSpPr>
            <p:nvPr/>
          </p:nvSpPr>
          <p:spPr bwMode="auto">
            <a:xfrm>
              <a:off x="249" y="2754"/>
              <a:ext cx="4853" cy="766"/>
            </a:xfrm>
            <a:custGeom>
              <a:avLst/>
              <a:gdLst>
                <a:gd name="T0" fmla="*/ 7 w 21600"/>
                <a:gd name="T1" fmla="*/ 0 h 21600"/>
                <a:gd name="T2" fmla="*/ 48 w 21600"/>
                <a:gd name="T3" fmla="*/ 0 h 21600"/>
                <a:gd name="T4" fmla="*/ 55 w 21600"/>
                <a:gd name="T5" fmla="*/ 0 h 21600"/>
                <a:gd name="T6" fmla="*/ 0 w 21600"/>
                <a:gd name="T7" fmla="*/ 0 h 21600"/>
                <a:gd name="T8" fmla="*/ 0 60000 65536"/>
                <a:gd name="T9" fmla="*/ 0 60000 65536"/>
                <a:gd name="T10" fmla="*/ 0 60000 65536"/>
                <a:gd name="T11" fmla="*/ 0 60000 65536"/>
                <a:gd name="T12" fmla="*/ 3289 w 21600"/>
                <a:gd name="T13" fmla="*/ 508 h 21600"/>
                <a:gd name="T14" fmla="*/ 17314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35845" name="Text Box 7">
            <a:extLst>
              <a:ext uri="{FF2B5EF4-FFF2-40B4-BE49-F238E27FC236}">
                <a16:creationId xmlns:a16="http://schemas.microsoft.com/office/drawing/2014/main" id="{3FF56239-607E-4510-8150-37B449C64F76}"/>
              </a:ext>
            </a:extLst>
          </p:cNvPr>
          <p:cNvSpPr txBox="1">
            <a:spLocks noChangeArrowheads="1"/>
          </p:cNvSpPr>
          <p:nvPr/>
        </p:nvSpPr>
        <p:spPr bwMode="auto">
          <a:xfrm>
            <a:off x="5246688" y="1371023"/>
            <a:ext cx="1173162" cy="7528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rbel" panose="020B0503020204020204" pitchFamily="34" charset="0"/>
              </a:defRPr>
            </a:lvl1pPr>
            <a:lvl2pPr marL="742950" indent="-28575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orbel" panose="020B0503020204020204" pitchFamily="34" charset="0"/>
              </a:defRPr>
            </a:lvl2pPr>
            <a:lvl3pPr marL="11430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rbel" panose="020B0503020204020204" pitchFamily="34" charset="0"/>
              </a:defRPr>
            </a:lvl3pPr>
            <a:lvl4pPr marL="16002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orbel" panose="020B0503020204020204" pitchFamily="34" charset="0"/>
              </a:defRPr>
            </a:lvl4pPr>
            <a:lvl5pPr marL="20574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9pPr>
          </a:lstStyle>
          <a:p>
            <a:pPr algn="ctr">
              <a:lnSpc>
                <a:spcPct val="93000"/>
              </a:lnSpc>
              <a:spcBef>
                <a:spcPts val="1125"/>
              </a:spcBef>
              <a:spcAft>
                <a:spcPct val="0"/>
              </a:spcAft>
              <a:buClr>
                <a:srgbClr val="000000"/>
              </a:buClr>
              <a:buSzPct val="100000"/>
              <a:buNone/>
            </a:pPr>
            <a:r>
              <a:rPr lang="en-GB" altLang="en-US" sz="1800" dirty="0">
                <a:solidFill>
                  <a:srgbClr val="000000"/>
                </a:solidFill>
                <a:latin typeface="Arial" panose="020B0604020202020204" pitchFamily="34" charset="0"/>
              </a:rPr>
              <a:t>10 Bed The Oaks </a:t>
            </a:r>
            <a:r>
              <a:rPr lang="en-GB" altLang="en-US" sz="1000" dirty="0">
                <a:solidFill>
                  <a:srgbClr val="000000"/>
                </a:solidFill>
                <a:latin typeface="Arial" panose="020B0604020202020204" pitchFamily="34" charset="0"/>
              </a:rPr>
              <a:t>Nursing home</a:t>
            </a:r>
          </a:p>
        </p:txBody>
      </p:sp>
      <p:sp>
        <p:nvSpPr>
          <p:cNvPr id="35846" name="Text Box 8">
            <a:extLst>
              <a:ext uri="{FF2B5EF4-FFF2-40B4-BE49-F238E27FC236}">
                <a16:creationId xmlns:a16="http://schemas.microsoft.com/office/drawing/2014/main" id="{508BA4AD-8597-4A92-8DBE-ECDAC5693620}"/>
              </a:ext>
            </a:extLst>
          </p:cNvPr>
          <p:cNvSpPr txBox="1">
            <a:spLocks noChangeArrowheads="1"/>
          </p:cNvSpPr>
          <p:nvPr/>
        </p:nvSpPr>
        <p:spPr bwMode="auto">
          <a:xfrm>
            <a:off x="4459580" y="2178417"/>
            <a:ext cx="2764839" cy="154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rbel" panose="020B0503020204020204" pitchFamily="34" charset="0"/>
              </a:defRPr>
            </a:lvl1pPr>
            <a:lvl2pPr marL="742950" indent="-28575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orbel" panose="020B0503020204020204" pitchFamily="34" charset="0"/>
              </a:defRPr>
            </a:lvl2pPr>
            <a:lvl3pPr marL="11430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rbel" panose="020B0503020204020204" pitchFamily="34" charset="0"/>
              </a:defRPr>
            </a:lvl3pPr>
            <a:lvl4pPr marL="16002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orbel" panose="020B0503020204020204" pitchFamily="34" charset="0"/>
              </a:defRPr>
            </a:lvl4pPr>
            <a:lvl5pPr marL="20574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9pPr>
          </a:lstStyle>
          <a:p>
            <a:pPr algn="ctr">
              <a:lnSpc>
                <a:spcPct val="93000"/>
              </a:lnSpc>
              <a:spcBef>
                <a:spcPts val="1250"/>
              </a:spcBef>
              <a:spcAft>
                <a:spcPct val="0"/>
              </a:spcAft>
              <a:buClr>
                <a:srgbClr val="000000"/>
              </a:buClr>
              <a:buSzPct val="100000"/>
              <a:buNone/>
            </a:pPr>
            <a:r>
              <a:rPr lang="en-GB" altLang="en-US" sz="1800" dirty="0">
                <a:solidFill>
                  <a:srgbClr val="000000"/>
                </a:solidFill>
                <a:latin typeface="Arial" panose="020B0604020202020204" pitchFamily="34" charset="0"/>
              </a:rPr>
              <a:t>30 Residential Care Apartment Complex (</a:t>
            </a:r>
            <a:r>
              <a:rPr lang="en-GB" altLang="en-US" sz="1800" b="1" dirty="0">
                <a:solidFill>
                  <a:srgbClr val="000000"/>
                </a:solidFill>
                <a:latin typeface="Arial" panose="020B0604020202020204" pitchFamily="34" charset="0"/>
              </a:rPr>
              <a:t>RCAC) </a:t>
            </a:r>
            <a:r>
              <a:rPr lang="en-GB" altLang="en-US" sz="1800" dirty="0">
                <a:solidFill>
                  <a:srgbClr val="000000"/>
                </a:solidFill>
                <a:latin typeface="Arial" panose="020B0604020202020204" pitchFamily="34" charset="0"/>
              </a:rPr>
              <a:t>Hillview Terrace (long term)</a:t>
            </a:r>
          </a:p>
          <a:p>
            <a:pPr algn="ctr">
              <a:lnSpc>
                <a:spcPct val="93000"/>
              </a:lnSpc>
              <a:spcBef>
                <a:spcPts val="1250"/>
              </a:spcBef>
              <a:spcAft>
                <a:spcPct val="0"/>
              </a:spcAft>
              <a:buClr>
                <a:srgbClr val="000000"/>
              </a:buClr>
              <a:buSzPct val="100000"/>
              <a:buNone/>
            </a:pPr>
            <a:r>
              <a:rPr lang="en-GB" altLang="en-US" sz="1800" dirty="0">
                <a:solidFill>
                  <a:srgbClr val="000000"/>
                </a:solidFill>
                <a:latin typeface="Arial" panose="020B0604020202020204" pitchFamily="34" charset="0"/>
              </a:rPr>
              <a:t> </a:t>
            </a:r>
          </a:p>
        </p:txBody>
      </p:sp>
      <p:sp>
        <p:nvSpPr>
          <p:cNvPr id="35847" name="Text Box 9">
            <a:extLst>
              <a:ext uri="{FF2B5EF4-FFF2-40B4-BE49-F238E27FC236}">
                <a16:creationId xmlns:a16="http://schemas.microsoft.com/office/drawing/2014/main" id="{B06B8302-DA6F-4044-9153-9F70250BD09B}"/>
              </a:ext>
            </a:extLst>
          </p:cNvPr>
          <p:cNvSpPr txBox="1">
            <a:spLocks noChangeArrowheads="1"/>
          </p:cNvSpPr>
          <p:nvPr/>
        </p:nvSpPr>
        <p:spPr bwMode="auto">
          <a:xfrm>
            <a:off x="4113860" y="4521325"/>
            <a:ext cx="3744912" cy="1177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rbel" panose="020B0503020204020204" pitchFamily="34" charset="0"/>
              </a:defRPr>
            </a:lvl1pPr>
            <a:lvl2pPr marL="742950" indent="-28575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orbel" panose="020B0503020204020204" pitchFamily="34" charset="0"/>
              </a:defRPr>
            </a:lvl2pPr>
            <a:lvl3pPr marL="11430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rbel" panose="020B0503020204020204" pitchFamily="34" charset="0"/>
              </a:defRPr>
            </a:lvl3pPr>
            <a:lvl4pPr marL="16002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orbel" panose="020B0503020204020204" pitchFamily="34" charset="0"/>
              </a:defRPr>
            </a:lvl4pPr>
            <a:lvl5pPr marL="20574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9pPr>
          </a:lstStyle>
          <a:p>
            <a:pPr algn="ctr">
              <a:lnSpc>
                <a:spcPct val="93000"/>
              </a:lnSpc>
              <a:spcBef>
                <a:spcPts val="1250"/>
              </a:spcBef>
              <a:spcAft>
                <a:spcPct val="0"/>
              </a:spcAft>
              <a:buClr>
                <a:srgbClr val="000000"/>
              </a:buClr>
              <a:buSzPct val="100000"/>
              <a:buNone/>
            </a:pPr>
            <a:r>
              <a:rPr lang="en-GB" altLang="en-US" sz="2000" dirty="0">
                <a:solidFill>
                  <a:srgbClr val="000000"/>
                </a:solidFill>
                <a:latin typeface="Arial" panose="020B0604020202020204" pitchFamily="34" charset="0"/>
              </a:rPr>
              <a:t>Hillview-Skilled Nursing Care  60 beds </a:t>
            </a:r>
          </a:p>
          <a:p>
            <a:pPr algn="ctr">
              <a:lnSpc>
                <a:spcPct val="93000"/>
              </a:lnSpc>
              <a:spcBef>
                <a:spcPts val="1250"/>
              </a:spcBef>
              <a:spcAft>
                <a:spcPct val="0"/>
              </a:spcAft>
              <a:buClr>
                <a:srgbClr val="000000"/>
              </a:buClr>
              <a:buSzPct val="100000"/>
              <a:buNone/>
            </a:pPr>
            <a:r>
              <a:rPr lang="en-GB" altLang="en-US" sz="1200" dirty="0">
                <a:solidFill>
                  <a:srgbClr val="000000"/>
                </a:solidFill>
                <a:latin typeface="Arial" panose="020B0604020202020204" pitchFamily="34" charset="0"/>
              </a:rPr>
              <a:t>Many needing long term care needs and would be served more appropriately in CBRF</a:t>
            </a:r>
          </a:p>
        </p:txBody>
      </p:sp>
      <p:sp>
        <p:nvSpPr>
          <p:cNvPr id="17" name="Text Box 9">
            <a:extLst>
              <a:ext uri="{FF2B5EF4-FFF2-40B4-BE49-F238E27FC236}">
                <a16:creationId xmlns:a16="http://schemas.microsoft.com/office/drawing/2014/main" id="{1B2EA34D-32CB-4244-8728-35B019757474}"/>
              </a:ext>
            </a:extLst>
          </p:cNvPr>
          <p:cNvSpPr txBox="1">
            <a:spLocks noChangeArrowheads="1"/>
          </p:cNvSpPr>
          <p:nvPr/>
        </p:nvSpPr>
        <p:spPr bwMode="auto">
          <a:xfrm>
            <a:off x="3952876" y="3540481"/>
            <a:ext cx="3744912" cy="66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rbel" panose="020B0503020204020204" pitchFamily="34" charset="0"/>
              </a:defRPr>
            </a:lvl1pPr>
            <a:lvl2pPr marL="742950" indent="-28575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orbel" panose="020B0503020204020204" pitchFamily="34" charset="0"/>
              </a:defRPr>
            </a:lvl2pPr>
            <a:lvl3pPr marL="11430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rbel" panose="020B0503020204020204" pitchFamily="34" charset="0"/>
              </a:defRPr>
            </a:lvl3pPr>
            <a:lvl4pPr marL="16002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orbel" panose="020B0503020204020204" pitchFamily="34" charset="0"/>
              </a:defRPr>
            </a:lvl4pPr>
            <a:lvl5pPr marL="20574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9pPr>
          </a:lstStyle>
          <a:p>
            <a:pPr algn="ctr">
              <a:lnSpc>
                <a:spcPct val="93000"/>
              </a:lnSpc>
              <a:spcBef>
                <a:spcPts val="1250"/>
              </a:spcBef>
              <a:spcAft>
                <a:spcPct val="0"/>
              </a:spcAft>
              <a:buClr>
                <a:srgbClr val="000000"/>
              </a:buClr>
              <a:buSzPct val="100000"/>
              <a:buNone/>
            </a:pPr>
            <a:r>
              <a:rPr lang="en-GB" altLang="en-US" sz="2000" dirty="0">
                <a:solidFill>
                  <a:srgbClr val="000000"/>
                </a:solidFill>
                <a:latin typeface="Arial" panose="020B0604020202020204" pitchFamily="34" charset="0"/>
              </a:rPr>
              <a:t>Carroll Heights—55 apartments  Independent Senior Housing</a:t>
            </a:r>
          </a:p>
        </p:txBody>
      </p:sp>
      <p:sp>
        <p:nvSpPr>
          <p:cNvPr id="2" name="TextBox 1">
            <a:extLst>
              <a:ext uri="{FF2B5EF4-FFF2-40B4-BE49-F238E27FC236}">
                <a16:creationId xmlns:a16="http://schemas.microsoft.com/office/drawing/2014/main" id="{DBA196F4-8D82-C3F8-6368-16913BF12BD7}"/>
              </a:ext>
            </a:extLst>
          </p:cNvPr>
          <p:cNvSpPr txBox="1"/>
          <p:nvPr/>
        </p:nvSpPr>
        <p:spPr>
          <a:xfrm>
            <a:off x="8436335" y="1302551"/>
            <a:ext cx="2069190" cy="646331"/>
          </a:xfrm>
          <a:prstGeom prst="rect">
            <a:avLst/>
          </a:prstGeom>
          <a:noFill/>
        </p:spPr>
        <p:txBody>
          <a:bodyPr wrap="square" rtlCol="0">
            <a:spAutoFit/>
          </a:bodyPr>
          <a:lstStyle/>
          <a:p>
            <a:r>
              <a:rPr lang="en-US" dirty="0"/>
              <a:t>Do you know what an Assisted Living is?</a:t>
            </a:r>
          </a:p>
        </p:txBody>
      </p:sp>
      <p:sp>
        <p:nvSpPr>
          <p:cNvPr id="3" name="TextBox 2">
            <a:extLst>
              <a:ext uri="{FF2B5EF4-FFF2-40B4-BE49-F238E27FC236}">
                <a16:creationId xmlns:a16="http://schemas.microsoft.com/office/drawing/2014/main" id="{578558EE-66DD-5746-C146-521436824F1F}"/>
              </a:ext>
            </a:extLst>
          </p:cNvPr>
          <p:cNvSpPr txBox="1"/>
          <p:nvPr/>
        </p:nvSpPr>
        <p:spPr>
          <a:xfrm>
            <a:off x="8903741" y="2273350"/>
            <a:ext cx="2941982" cy="2031325"/>
          </a:xfrm>
          <a:prstGeom prst="rect">
            <a:avLst/>
          </a:prstGeom>
          <a:noFill/>
        </p:spPr>
        <p:txBody>
          <a:bodyPr wrap="square" rtlCol="0">
            <a:spAutoFit/>
          </a:bodyPr>
          <a:lstStyle/>
          <a:p>
            <a:r>
              <a:rPr lang="en-US" dirty="0"/>
              <a:t>There are 3 different kinds of Assisted Livings in WI.</a:t>
            </a:r>
          </a:p>
          <a:p>
            <a:r>
              <a:rPr lang="en-US" dirty="0"/>
              <a:t>	-Adult Family Homes-</a:t>
            </a:r>
            <a:r>
              <a:rPr lang="en-US" dirty="0">
                <a:solidFill>
                  <a:srgbClr val="0070C0"/>
                </a:solidFill>
              </a:rPr>
              <a:t>LV</a:t>
            </a:r>
          </a:p>
          <a:p>
            <a:r>
              <a:rPr lang="en-US" dirty="0"/>
              <a:t>	-RCAC-</a:t>
            </a:r>
            <a:r>
              <a:rPr lang="en-US" dirty="0">
                <a:solidFill>
                  <a:srgbClr val="0070C0"/>
                </a:solidFill>
              </a:rPr>
              <a:t>HV</a:t>
            </a:r>
          </a:p>
          <a:p>
            <a:r>
              <a:rPr lang="en-US" dirty="0"/>
              <a:t>	-</a:t>
            </a:r>
            <a:r>
              <a:rPr lang="en-US" dirty="0">
                <a:solidFill>
                  <a:srgbClr val="FF0000"/>
                </a:solidFill>
              </a:rPr>
              <a:t>CBRF (Community 	Based Residential 	Facility)</a:t>
            </a:r>
          </a:p>
        </p:txBody>
      </p:sp>
    </p:spTree>
    <p:extLst>
      <p:ext uri="{BB962C8B-B14F-4D97-AF65-F5344CB8AC3E}">
        <p14:creationId xmlns:p14="http://schemas.microsoft.com/office/powerpoint/2010/main" val="2453199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6C391B84-39A2-4D2D-9380-72873E886F30}"/>
              </a:ext>
            </a:extLst>
          </p:cNvPr>
          <p:cNvSpPr>
            <a:spLocks noGrp="1" noChangeArrowheads="1"/>
          </p:cNvSpPr>
          <p:nvPr>
            <p:ph type="title"/>
          </p:nvPr>
        </p:nvSpPr>
        <p:spPr>
          <a:xfrm>
            <a:off x="1981200" y="163214"/>
            <a:ext cx="8229600" cy="1066800"/>
          </a:xfrm>
        </p:spPr>
        <p:txBody>
          <a:bodyPr vert="horz" lIns="90000" tIns="46800" rIns="90000" bIns="46800" rtlCol="0" anchor="t">
            <a:normAutofit/>
          </a:bodyP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ln>
                  <a:noFill/>
                </a:ln>
              </a:rPr>
              <a:t>Hillview Campus Future State</a:t>
            </a:r>
            <a:br>
              <a:rPr lang="en-GB" altLang="en-US" dirty="0">
                <a:ln>
                  <a:noFill/>
                </a:ln>
              </a:rPr>
            </a:br>
            <a:r>
              <a:rPr lang="en-GB" altLang="en-US" dirty="0">
                <a:ln>
                  <a:noFill/>
                </a:ln>
              </a:rPr>
              <a:t>LONG TERM CARE</a:t>
            </a:r>
          </a:p>
        </p:txBody>
      </p:sp>
      <p:grpSp>
        <p:nvGrpSpPr>
          <p:cNvPr id="35844" name="Group 2">
            <a:extLst>
              <a:ext uri="{FF2B5EF4-FFF2-40B4-BE49-F238E27FC236}">
                <a16:creationId xmlns:a16="http://schemas.microsoft.com/office/drawing/2014/main" id="{24E5CED8-E0C6-4986-958B-C4F2BDF8BC07}"/>
              </a:ext>
            </a:extLst>
          </p:cNvPr>
          <p:cNvGrpSpPr>
            <a:grpSpLocks/>
          </p:cNvGrpSpPr>
          <p:nvPr/>
        </p:nvGrpSpPr>
        <p:grpSpPr bwMode="auto">
          <a:xfrm>
            <a:off x="1925904" y="1302551"/>
            <a:ext cx="7703918" cy="4749800"/>
            <a:chOff x="249" y="572"/>
            <a:chExt cx="4852" cy="2947"/>
          </a:xfrm>
        </p:grpSpPr>
        <p:sp>
          <p:nvSpPr>
            <p:cNvPr id="35855" name="AutoShape 3">
              <a:extLst>
                <a:ext uri="{FF2B5EF4-FFF2-40B4-BE49-F238E27FC236}">
                  <a16:creationId xmlns:a16="http://schemas.microsoft.com/office/drawing/2014/main" id="{D7051060-9A06-4056-9CCA-800188F1562C}"/>
                </a:ext>
              </a:extLst>
            </p:cNvPr>
            <p:cNvSpPr>
              <a:spLocks noChangeArrowheads="1"/>
            </p:cNvSpPr>
            <p:nvPr/>
          </p:nvSpPr>
          <p:spPr bwMode="auto">
            <a:xfrm>
              <a:off x="2137" y="572"/>
              <a:ext cx="1088" cy="6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791 h 21600"/>
                <a:gd name="T11" fmla="*/ 16200 w 21600"/>
                <a:gd name="T12" fmla="*/ 20609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D8EBB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856" name="AutoShape 4">
              <a:extLst>
                <a:ext uri="{FF2B5EF4-FFF2-40B4-BE49-F238E27FC236}">
                  <a16:creationId xmlns:a16="http://schemas.microsoft.com/office/drawing/2014/main" id="{A0FFE678-6E60-42BC-9F84-57D5F0D779F7}"/>
                </a:ext>
              </a:extLst>
            </p:cNvPr>
            <p:cNvSpPr>
              <a:spLocks noChangeArrowheads="1"/>
            </p:cNvSpPr>
            <p:nvPr/>
          </p:nvSpPr>
          <p:spPr bwMode="auto">
            <a:xfrm>
              <a:off x="1508" y="1225"/>
              <a:ext cx="2342" cy="767"/>
            </a:xfrm>
            <a:custGeom>
              <a:avLst/>
              <a:gdLst>
                <a:gd name="T0" fmla="*/ 1 w 21600"/>
                <a:gd name="T1" fmla="*/ 0 h 21600"/>
                <a:gd name="T2" fmla="*/ 2 w 21600"/>
                <a:gd name="T3" fmla="*/ 0 h 21600"/>
                <a:gd name="T4" fmla="*/ 3 w 21600"/>
                <a:gd name="T5" fmla="*/ 0 h 21600"/>
                <a:gd name="T6" fmla="*/ 0 w 21600"/>
                <a:gd name="T7" fmla="*/ 0 h 21600"/>
                <a:gd name="T8" fmla="*/ 0 60000 65536"/>
                <a:gd name="T9" fmla="*/ 0 60000 65536"/>
                <a:gd name="T10" fmla="*/ 0 60000 65536"/>
                <a:gd name="T11" fmla="*/ 0 60000 65536"/>
                <a:gd name="T12" fmla="*/ 5783 w 21600"/>
                <a:gd name="T13" fmla="*/ 507 h 21600"/>
                <a:gd name="T14" fmla="*/ 15808 w 21600"/>
                <a:gd name="T15" fmla="*/ 21093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CC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857" name="AutoShape 5">
              <a:extLst>
                <a:ext uri="{FF2B5EF4-FFF2-40B4-BE49-F238E27FC236}">
                  <a16:creationId xmlns:a16="http://schemas.microsoft.com/office/drawing/2014/main" id="{97529207-319A-437E-8B56-87B092457D38}"/>
                </a:ext>
              </a:extLst>
            </p:cNvPr>
            <p:cNvSpPr>
              <a:spLocks noChangeArrowheads="1"/>
            </p:cNvSpPr>
            <p:nvPr/>
          </p:nvSpPr>
          <p:spPr bwMode="auto">
            <a:xfrm>
              <a:off x="884" y="1992"/>
              <a:ext cx="3587" cy="766"/>
            </a:xfrm>
            <a:custGeom>
              <a:avLst/>
              <a:gdLst>
                <a:gd name="T0" fmla="*/ 3 w 21600"/>
                <a:gd name="T1" fmla="*/ 0 h 21600"/>
                <a:gd name="T2" fmla="*/ 14 w 21600"/>
                <a:gd name="T3" fmla="*/ 0 h 21600"/>
                <a:gd name="T4" fmla="*/ 16 w 21600"/>
                <a:gd name="T5" fmla="*/ 0 h 21600"/>
                <a:gd name="T6" fmla="*/ 0 w 21600"/>
                <a:gd name="T7" fmla="*/ 0 h 21600"/>
                <a:gd name="T8" fmla="*/ 0 60000 65536"/>
                <a:gd name="T9" fmla="*/ 0 60000 65536"/>
                <a:gd name="T10" fmla="*/ 0 60000 65536"/>
                <a:gd name="T11" fmla="*/ 0 60000 65536"/>
                <a:gd name="T12" fmla="*/ 5287 w 21600"/>
                <a:gd name="T13" fmla="*/ 508 h 21600"/>
                <a:gd name="T14" fmla="*/ 16313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BE7D"/>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858" name="AutoShape 6">
              <a:extLst>
                <a:ext uri="{FF2B5EF4-FFF2-40B4-BE49-F238E27FC236}">
                  <a16:creationId xmlns:a16="http://schemas.microsoft.com/office/drawing/2014/main" id="{0A01B011-D58B-4ADB-8AAF-206653978C93}"/>
                </a:ext>
              </a:extLst>
            </p:cNvPr>
            <p:cNvSpPr>
              <a:spLocks noChangeArrowheads="1"/>
            </p:cNvSpPr>
            <p:nvPr/>
          </p:nvSpPr>
          <p:spPr bwMode="auto">
            <a:xfrm>
              <a:off x="249" y="2754"/>
              <a:ext cx="4853" cy="766"/>
            </a:xfrm>
            <a:custGeom>
              <a:avLst/>
              <a:gdLst>
                <a:gd name="T0" fmla="*/ 7 w 21600"/>
                <a:gd name="T1" fmla="*/ 0 h 21600"/>
                <a:gd name="T2" fmla="*/ 48 w 21600"/>
                <a:gd name="T3" fmla="*/ 0 h 21600"/>
                <a:gd name="T4" fmla="*/ 55 w 21600"/>
                <a:gd name="T5" fmla="*/ 0 h 21600"/>
                <a:gd name="T6" fmla="*/ 0 w 21600"/>
                <a:gd name="T7" fmla="*/ 0 h 21600"/>
                <a:gd name="T8" fmla="*/ 0 60000 65536"/>
                <a:gd name="T9" fmla="*/ 0 60000 65536"/>
                <a:gd name="T10" fmla="*/ 0 60000 65536"/>
                <a:gd name="T11" fmla="*/ 0 60000 65536"/>
                <a:gd name="T12" fmla="*/ 3289 w 21600"/>
                <a:gd name="T13" fmla="*/ 508 h 21600"/>
                <a:gd name="T14" fmla="*/ 17314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35845" name="Text Box 7">
            <a:extLst>
              <a:ext uri="{FF2B5EF4-FFF2-40B4-BE49-F238E27FC236}">
                <a16:creationId xmlns:a16="http://schemas.microsoft.com/office/drawing/2014/main" id="{3FF56239-607E-4510-8150-37B449C64F76}"/>
              </a:ext>
            </a:extLst>
          </p:cNvPr>
          <p:cNvSpPr txBox="1">
            <a:spLocks noChangeArrowheads="1"/>
          </p:cNvSpPr>
          <p:nvPr/>
        </p:nvSpPr>
        <p:spPr bwMode="auto">
          <a:xfrm>
            <a:off x="5054225" y="1624604"/>
            <a:ext cx="1506599" cy="738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rbel" panose="020B0503020204020204" pitchFamily="34" charset="0"/>
              </a:defRPr>
            </a:lvl1pPr>
            <a:lvl2pPr marL="742950" indent="-28575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orbel" panose="020B0503020204020204" pitchFamily="34" charset="0"/>
              </a:defRPr>
            </a:lvl2pPr>
            <a:lvl3pPr marL="11430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rbel" panose="020B0503020204020204" pitchFamily="34" charset="0"/>
              </a:defRPr>
            </a:lvl3pPr>
            <a:lvl4pPr marL="16002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orbel" panose="020B0503020204020204" pitchFamily="34" charset="0"/>
              </a:defRPr>
            </a:lvl4pPr>
            <a:lvl5pPr marL="20574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9pPr>
          </a:lstStyle>
          <a:p>
            <a:pPr algn="ctr">
              <a:lnSpc>
                <a:spcPct val="93000"/>
              </a:lnSpc>
              <a:spcBef>
                <a:spcPts val="0"/>
              </a:spcBef>
              <a:spcAft>
                <a:spcPct val="0"/>
              </a:spcAft>
              <a:buClr>
                <a:srgbClr val="000000"/>
              </a:buClr>
              <a:buSzPct val="100000"/>
              <a:buNone/>
            </a:pPr>
            <a:r>
              <a:rPr lang="en-GB" altLang="en-US" sz="1200" b="1" dirty="0">
                <a:latin typeface="Arial" panose="020B0604020202020204" pitchFamily="34" charset="0"/>
              </a:rPr>
              <a:t>SNF</a:t>
            </a:r>
          </a:p>
          <a:p>
            <a:pPr algn="ctr">
              <a:lnSpc>
                <a:spcPct val="93000"/>
              </a:lnSpc>
              <a:spcBef>
                <a:spcPts val="0"/>
              </a:spcBef>
              <a:spcAft>
                <a:spcPct val="0"/>
              </a:spcAft>
              <a:buClr>
                <a:srgbClr val="000000"/>
              </a:buClr>
              <a:buSzPct val="100000"/>
              <a:buNone/>
            </a:pPr>
            <a:r>
              <a:rPr lang="en-GB" altLang="en-US" sz="1100" b="1" dirty="0">
                <a:latin typeface="Arial" panose="020B0604020202020204" pitchFamily="34" charset="0"/>
              </a:rPr>
              <a:t>Hillview (26)         The Oaks (10)   </a:t>
            </a:r>
          </a:p>
          <a:p>
            <a:pPr algn="ctr">
              <a:lnSpc>
                <a:spcPct val="93000"/>
              </a:lnSpc>
              <a:spcBef>
                <a:spcPts val="0"/>
              </a:spcBef>
              <a:spcAft>
                <a:spcPct val="0"/>
              </a:spcAft>
              <a:buClr>
                <a:srgbClr val="000000"/>
              </a:buClr>
              <a:buSzPct val="100000"/>
              <a:buNone/>
            </a:pPr>
            <a:r>
              <a:rPr lang="en-GB" altLang="en-US" sz="1100" b="1" dirty="0">
                <a:latin typeface="Arial" panose="020B0604020202020204" pitchFamily="34" charset="0"/>
              </a:rPr>
              <a:t>Short stay</a:t>
            </a:r>
          </a:p>
        </p:txBody>
      </p:sp>
      <p:sp>
        <p:nvSpPr>
          <p:cNvPr id="35846" name="Text Box 8">
            <a:extLst>
              <a:ext uri="{FF2B5EF4-FFF2-40B4-BE49-F238E27FC236}">
                <a16:creationId xmlns:a16="http://schemas.microsoft.com/office/drawing/2014/main" id="{508BA4AD-8597-4A92-8DBE-ECDAC5693620}"/>
              </a:ext>
            </a:extLst>
          </p:cNvPr>
          <p:cNvSpPr txBox="1">
            <a:spLocks noChangeArrowheads="1"/>
          </p:cNvSpPr>
          <p:nvPr/>
        </p:nvSpPr>
        <p:spPr bwMode="auto">
          <a:xfrm>
            <a:off x="4425106" y="2492131"/>
            <a:ext cx="2764839" cy="1034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rbel" panose="020B0503020204020204" pitchFamily="34" charset="0"/>
              </a:defRPr>
            </a:lvl1pPr>
            <a:lvl2pPr marL="742950" indent="-28575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orbel" panose="020B0503020204020204" pitchFamily="34" charset="0"/>
              </a:defRPr>
            </a:lvl2pPr>
            <a:lvl3pPr marL="11430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rbel" panose="020B0503020204020204" pitchFamily="34" charset="0"/>
              </a:defRPr>
            </a:lvl3pPr>
            <a:lvl4pPr marL="16002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orbel" panose="020B0503020204020204" pitchFamily="34" charset="0"/>
              </a:defRPr>
            </a:lvl4pPr>
            <a:lvl5pPr marL="20574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9pPr>
          </a:lstStyle>
          <a:p>
            <a:pPr algn="ctr">
              <a:lnSpc>
                <a:spcPct val="93000"/>
              </a:lnSpc>
              <a:spcBef>
                <a:spcPts val="1250"/>
              </a:spcBef>
              <a:spcAft>
                <a:spcPct val="0"/>
              </a:spcAft>
              <a:buClr>
                <a:srgbClr val="000000"/>
              </a:buClr>
              <a:buSzPct val="100000"/>
              <a:buNone/>
            </a:pPr>
            <a:r>
              <a:rPr lang="en-GB" altLang="en-US" sz="1800" b="1" dirty="0">
                <a:solidFill>
                  <a:srgbClr val="000000"/>
                </a:solidFill>
                <a:latin typeface="Arial" panose="020B0604020202020204" pitchFamily="34" charset="0"/>
              </a:rPr>
              <a:t>30 Residential Care Apartment Complex </a:t>
            </a:r>
          </a:p>
          <a:p>
            <a:pPr algn="ctr">
              <a:lnSpc>
                <a:spcPct val="93000"/>
              </a:lnSpc>
              <a:spcBef>
                <a:spcPts val="1250"/>
              </a:spcBef>
              <a:spcAft>
                <a:spcPct val="0"/>
              </a:spcAft>
              <a:buClr>
                <a:srgbClr val="000000"/>
              </a:buClr>
              <a:buSzPct val="100000"/>
              <a:buNone/>
            </a:pPr>
            <a:r>
              <a:rPr lang="en-GB" altLang="en-US" sz="1800" b="1" dirty="0">
                <a:solidFill>
                  <a:srgbClr val="000000"/>
                </a:solidFill>
                <a:latin typeface="Arial" panose="020B0604020202020204" pitchFamily="34" charset="0"/>
              </a:rPr>
              <a:t>Hillview Terrace- </a:t>
            </a:r>
            <a:r>
              <a:rPr lang="en-GB" altLang="en-US" sz="1100" b="1" dirty="0">
                <a:solidFill>
                  <a:srgbClr val="000000"/>
                </a:solidFill>
                <a:latin typeface="Arial" panose="020B0604020202020204" pitchFamily="34" charset="0"/>
              </a:rPr>
              <a:t>Long term</a:t>
            </a:r>
          </a:p>
        </p:txBody>
      </p:sp>
      <p:sp>
        <p:nvSpPr>
          <p:cNvPr id="35847" name="Text Box 9">
            <a:extLst>
              <a:ext uri="{FF2B5EF4-FFF2-40B4-BE49-F238E27FC236}">
                <a16:creationId xmlns:a16="http://schemas.microsoft.com/office/drawing/2014/main" id="{B06B8302-DA6F-4044-9153-9F70250BD09B}"/>
              </a:ext>
            </a:extLst>
          </p:cNvPr>
          <p:cNvSpPr txBox="1">
            <a:spLocks noChangeArrowheads="1"/>
          </p:cNvSpPr>
          <p:nvPr/>
        </p:nvSpPr>
        <p:spPr bwMode="auto">
          <a:xfrm>
            <a:off x="4166879" y="5011189"/>
            <a:ext cx="3744912" cy="833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rbel" panose="020B0503020204020204" pitchFamily="34" charset="0"/>
              </a:defRPr>
            </a:lvl1pPr>
            <a:lvl2pPr marL="742950" indent="-28575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orbel" panose="020B0503020204020204" pitchFamily="34" charset="0"/>
              </a:defRPr>
            </a:lvl2pPr>
            <a:lvl3pPr marL="11430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rbel" panose="020B0503020204020204" pitchFamily="34" charset="0"/>
              </a:defRPr>
            </a:lvl3pPr>
            <a:lvl4pPr marL="16002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orbel" panose="020B0503020204020204" pitchFamily="34" charset="0"/>
              </a:defRPr>
            </a:lvl4pPr>
            <a:lvl5pPr marL="20574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9pPr>
          </a:lstStyle>
          <a:p>
            <a:pPr algn="ctr">
              <a:lnSpc>
                <a:spcPct val="93000"/>
              </a:lnSpc>
              <a:spcBef>
                <a:spcPts val="1250"/>
              </a:spcBef>
              <a:spcAft>
                <a:spcPct val="0"/>
              </a:spcAft>
              <a:buClr>
                <a:srgbClr val="000000"/>
              </a:buClr>
              <a:buSzPct val="100000"/>
              <a:buNone/>
            </a:pPr>
            <a:r>
              <a:rPr lang="en-GB" altLang="en-US" sz="2000" b="1" dirty="0">
                <a:solidFill>
                  <a:srgbClr val="000000"/>
                </a:solidFill>
                <a:latin typeface="Arial" panose="020B0604020202020204" pitchFamily="34" charset="0"/>
              </a:rPr>
              <a:t>Independent Senior Housing</a:t>
            </a:r>
          </a:p>
          <a:p>
            <a:pPr algn="ctr">
              <a:lnSpc>
                <a:spcPct val="93000"/>
              </a:lnSpc>
              <a:spcBef>
                <a:spcPts val="1250"/>
              </a:spcBef>
              <a:spcAft>
                <a:spcPct val="0"/>
              </a:spcAft>
              <a:buClr>
                <a:srgbClr val="000000"/>
              </a:buClr>
              <a:buSzPct val="100000"/>
              <a:buNone/>
            </a:pPr>
            <a:r>
              <a:rPr lang="en-GB" altLang="en-US" sz="2000" b="1" dirty="0">
                <a:solidFill>
                  <a:srgbClr val="000000"/>
                </a:solidFill>
                <a:latin typeface="Arial" panose="020B0604020202020204" pitchFamily="34" charset="0"/>
              </a:rPr>
              <a:t>Carroll Heights (55 units)</a:t>
            </a:r>
          </a:p>
        </p:txBody>
      </p:sp>
      <p:sp>
        <p:nvSpPr>
          <p:cNvPr id="35850" name="Text Box 12">
            <a:extLst>
              <a:ext uri="{FF2B5EF4-FFF2-40B4-BE49-F238E27FC236}">
                <a16:creationId xmlns:a16="http://schemas.microsoft.com/office/drawing/2014/main" id="{CD9BD5E2-A5D7-4C9D-B9A5-99A488C7325D}"/>
              </a:ext>
            </a:extLst>
          </p:cNvPr>
          <p:cNvSpPr txBox="1">
            <a:spLocks noChangeArrowheads="1"/>
          </p:cNvSpPr>
          <p:nvPr/>
        </p:nvSpPr>
        <p:spPr bwMode="auto">
          <a:xfrm>
            <a:off x="3596252" y="3656185"/>
            <a:ext cx="4422546" cy="1801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rbel" panose="020B0503020204020204" pitchFamily="34" charset="0"/>
              </a:defRPr>
            </a:lvl1pPr>
            <a:lvl2pPr marL="742950" indent="-28575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orbel" panose="020B0503020204020204" pitchFamily="34" charset="0"/>
              </a:defRPr>
            </a:lvl2pPr>
            <a:lvl3pPr marL="11430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rbel" panose="020B0503020204020204" pitchFamily="34" charset="0"/>
              </a:defRPr>
            </a:lvl3pPr>
            <a:lvl4pPr marL="16002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orbel" panose="020B0503020204020204" pitchFamily="34" charset="0"/>
              </a:defRPr>
            </a:lvl4pPr>
            <a:lvl5pPr marL="2057400" indent="-22860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316886"/>
              </a:buClr>
              <a:buSzPct val="145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orbel" panose="020B0503020204020204" pitchFamily="34" charset="0"/>
              </a:defRPr>
            </a:lvl9pPr>
          </a:lstStyle>
          <a:p>
            <a:pPr algn="ctr">
              <a:lnSpc>
                <a:spcPct val="93000"/>
              </a:lnSpc>
              <a:spcBef>
                <a:spcPts val="1250"/>
              </a:spcBef>
              <a:spcAft>
                <a:spcPct val="0"/>
              </a:spcAft>
              <a:buClr>
                <a:srgbClr val="000000"/>
              </a:buClr>
              <a:buSzPct val="100000"/>
              <a:buNone/>
            </a:pPr>
            <a:r>
              <a:rPr lang="en-GB" altLang="en-US" sz="1600" b="1" dirty="0">
                <a:solidFill>
                  <a:schemeClr val="bg1"/>
                </a:solidFill>
                <a:latin typeface="Arial" panose="020B0604020202020204" pitchFamily="34" charset="0"/>
              </a:rPr>
              <a:t>EVERGREENS CBRF – 35 beds</a:t>
            </a:r>
            <a:r>
              <a:rPr lang="en-GB" altLang="en-US" sz="1100" b="1" dirty="0">
                <a:solidFill>
                  <a:schemeClr val="bg1"/>
                </a:solidFill>
                <a:latin typeface="Arial" panose="020B0604020202020204" pitchFamily="34" charset="0"/>
              </a:rPr>
              <a:t> long term</a:t>
            </a:r>
            <a:endParaRPr lang="en-GB" altLang="en-US" sz="1600" b="1" dirty="0">
              <a:solidFill>
                <a:schemeClr val="bg1"/>
              </a:solidFill>
              <a:latin typeface="Arial" panose="020B0604020202020204" pitchFamily="34" charset="0"/>
            </a:endParaRPr>
          </a:p>
          <a:p>
            <a:pPr algn="ctr">
              <a:lnSpc>
                <a:spcPct val="93000"/>
              </a:lnSpc>
              <a:spcBef>
                <a:spcPts val="0"/>
              </a:spcBef>
              <a:spcAft>
                <a:spcPct val="0"/>
              </a:spcAft>
              <a:buClr>
                <a:srgbClr val="000000"/>
              </a:buClr>
              <a:buSzPct val="100000"/>
              <a:buNone/>
            </a:pPr>
            <a:r>
              <a:rPr lang="en-GB" altLang="en-US" sz="1600" b="1" dirty="0">
                <a:solidFill>
                  <a:schemeClr val="bg1"/>
                </a:solidFill>
                <a:latin typeface="Arial" panose="020B0604020202020204" pitchFamily="34" charset="0"/>
              </a:rPr>
              <a:t> EVERGREENS CBRF- 4 beds dedicated to DCSU </a:t>
            </a:r>
            <a:r>
              <a:rPr lang="en-GB" altLang="en-US" sz="1100" b="1" dirty="0">
                <a:solidFill>
                  <a:schemeClr val="bg1"/>
                </a:solidFill>
                <a:latin typeface="Arial" panose="020B0604020202020204" pitchFamily="34" charset="0"/>
              </a:rPr>
              <a:t>short stay </a:t>
            </a:r>
            <a:r>
              <a:rPr lang="en-GB" altLang="en-US" sz="1200" b="1" dirty="0">
                <a:solidFill>
                  <a:schemeClr val="bg1"/>
                </a:solidFill>
                <a:latin typeface="Arial" panose="020B0604020202020204" pitchFamily="34" charset="0"/>
              </a:rPr>
              <a:t>Dementia Crisis stabilization Unit – individuals with dementia/crisis (28 days short term)</a:t>
            </a:r>
          </a:p>
          <a:p>
            <a:pPr algn="ctr">
              <a:lnSpc>
                <a:spcPct val="93000"/>
              </a:lnSpc>
              <a:spcBef>
                <a:spcPts val="1250"/>
              </a:spcBef>
              <a:spcAft>
                <a:spcPct val="0"/>
              </a:spcAft>
              <a:buClr>
                <a:srgbClr val="000000"/>
              </a:buClr>
              <a:buSzPct val="100000"/>
              <a:buNone/>
            </a:pPr>
            <a:endParaRPr lang="en-GB" altLang="en-US" sz="1800" dirty="0">
              <a:solidFill>
                <a:schemeClr val="bg1"/>
              </a:solidFill>
              <a:latin typeface="Arial" panose="020B0604020202020204" pitchFamily="34" charset="0"/>
            </a:endParaRPr>
          </a:p>
          <a:p>
            <a:pPr algn="ctr">
              <a:lnSpc>
                <a:spcPct val="93000"/>
              </a:lnSpc>
              <a:spcBef>
                <a:spcPts val="1250"/>
              </a:spcBef>
              <a:spcAft>
                <a:spcPct val="0"/>
              </a:spcAft>
              <a:buClr>
                <a:srgbClr val="000000"/>
              </a:buClr>
              <a:buSzPct val="100000"/>
              <a:buNone/>
            </a:pPr>
            <a:endParaRPr lang="en-GB" altLang="en-US" sz="1800" i="1" dirty="0">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A81A2ABB-DE79-1FDB-964F-6C62824CF765}"/>
              </a:ext>
            </a:extLst>
          </p:cNvPr>
          <p:cNvSpPr txBox="1"/>
          <p:nvPr/>
        </p:nvSpPr>
        <p:spPr>
          <a:xfrm>
            <a:off x="3658599" y="6251878"/>
            <a:ext cx="4761471" cy="369332"/>
          </a:xfrm>
          <a:prstGeom prst="rect">
            <a:avLst/>
          </a:prstGeom>
          <a:noFill/>
        </p:spPr>
        <p:txBody>
          <a:bodyPr wrap="square" rtlCol="0">
            <a:spAutoFit/>
          </a:bodyPr>
          <a:lstStyle/>
          <a:p>
            <a:r>
              <a:rPr lang="en-US" dirty="0">
                <a:solidFill>
                  <a:schemeClr val="bg1">
                    <a:lumMod val="95000"/>
                  </a:schemeClr>
                </a:solidFill>
              </a:rPr>
              <a:t>Any questions on the current or future model?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B9BFD-0717-9A67-8BB7-1AB3561B4382}"/>
              </a:ext>
            </a:extLst>
          </p:cNvPr>
          <p:cNvSpPr>
            <a:spLocks noGrp="1"/>
          </p:cNvSpPr>
          <p:nvPr>
            <p:ph type="title"/>
          </p:nvPr>
        </p:nvSpPr>
        <p:spPr/>
        <p:txBody>
          <a:bodyPr/>
          <a:lstStyle/>
          <a:p>
            <a:r>
              <a:rPr lang="en-US" dirty="0"/>
              <a:t>Additional services on the campus </a:t>
            </a:r>
          </a:p>
        </p:txBody>
      </p:sp>
      <p:sp>
        <p:nvSpPr>
          <p:cNvPr id="3" name="Text Placeholder 2">
            <a:extLst>
              <a:ext uri="{FF2B5EF4-FFF2-40B4-BE49-F238E27FC236}">
                <a16:creationId xmlns:a16="http://schemas.microsoft.com/office/drawing/2014/main" id="{221B0901-47CC-9F71-92F4-0C4009DF7B29}"/>
              </a:ext>
            </a:extLst>
          </p:cNvPr>
          <p:cNvSpPr>
            <a:spLocks noGrp="1"/>
          </p:cNvSpPr>
          <p:nvPr>
            <p:ph type="body" sz="half" idx="1"/>
          </p:nvPr>
        </p:nvSpPr>
        <p:spPr/>
        <p:txBody>
          <a:bodyPr/>
          <a:lstStyle/>
          <a:p>
            <a:r>
              <a:rPr lang="en-US" dirty="0"/>
              <a:t>Intergenerational Day Center</a:t>
            </a:r>
          </a:p>
          <a:p>
            <a:pPr lvl="1"/>
            <a:r>
              <a:rPr lang="en-US" dirty="0"/>
              <a:t>Child Care Center contracted out through the YWCA.</a:t>
            </a:r>
          </a:p>
          <a:p>
            <a:pPr lvl="1"/>
            <a:r>
              <a:rPr lang="en-US" dirty="0"/>
              <a:t>Adult Day Center (day services only) for those with mild to moderate dementia.  Start up provided through  La Crosse County and transition to the YWCA over the next 2 years for an integrated program of both adults and children.</a:t>
            </a:r>
          </a:p>
        </p:txBody>
      </p:sp>
      <p:sp>
        <p:nvSpPr>
          <p:cNvPr id="4" name="Content Placeholder 3">
            <a:extLst>
              <a:ext uri="{FF2B5EF4-FFF2-40B4-BE49-F238E27FC236}">
                <a16:creationId xmlns:a16="http://schemas.microsoft.com/office/drawing/2014/main" id="{65281600-8CE4-E453-5E0F-F843BBE84232}"/>
              </a:ext>
            </a:extLst>
          </p:cNvPr>
          <p:cNvSpPr>
            <a:spLocks noGrp="1"/>
          </p:cNvSpPr>
          <p:nvPr>
            <p:ph sz="half" idx="2"/>
          </p:nvPr>
        </p:nvSpPr>
        <p:spPr/>
        <p:txBody>
          <a:bodyPr/>
          <a:lstStyle/>
          <a:p>
            <a:r>
              <a:rPr lang="en-US" dirty="0"/>
              <a:t>Supportive House</a:t>
            </a:r>
          </a:p>
          <a:p>
            <a:pPr lvl="1"/>
            <a:r>
              <a:rPr lang="en-US" dirty="0"/>
              <a:t>Managed through La Crosse County Human Services</a:t>
            </a:r>
          </a:p>
          <a:p>
            <a:pPr lvl="1"/>
            <a:r>
              <a:rPr lang="en-US" dirty="0"/>
              <a:t>Also known as Bridge Housing</a:t>
            </a:r>
          </a:p>
          <a:p>
            <a:pPr lvl="1"/>
            <a:r>
              <a:rPr lang="en-US" dirty="0"/>
              <a:t>Supports those who have potential to be unsheltered </a:t>
            </a:r>
          </a:p>
          <a:p>
            <a:pPr lvl="1"/>
            <a:r>
              <a:rPr lang="en-US" dirty="0"/>
              <a:t>Supports those who are already in a program with a case worker for support</a:t>
            </a:r>
          </a:p>
          <a:p>
            <a:pPr lvl="1"/>
            <a:r>
              <a:rPr lang="en-US" dirty="0"/>
              <a:t>Staff on site via Human Services</a:t>
            </a:r>
          </a:p>
          <a:p>
            <a:pPr lvl="1"/>
            <a:r>
              <a:rPr lang="en-US" dirty="0"/>
              <a:t>10 studio apartments </a:t>
            </a:r>
          </a:p>
          <a:p>
            <a:pPr lvl="1"/>
            <a:r>
              <a:rPr lang="en-US" dirty="0"/>
              <a:t>Accessible only through the outside entrance.</a:t>
            </a:r>
          </a:p>
        </p:txBody>
      </p:sp>
      <p:sp>
        <p:nvSpPr>
          <p:cNvPr id="6" name="TextBox 5">
            <a:extLst>
              <a:ext uri="{FF2B5EF4-FFF2-40B4-BE49-F238E27FC236}">
                <a16:creationId xmlns:a16="http://schemas.microsoft.com/office/drawing/2014/main" id="{094116CD-8660-53D8-A967-2FB5EDECF740}"/>
              </a:ext>
            </a:extLst>
          </p:cNvPr>
          <p:cNvSpPr txBox="1"/>
          <p:nvPr/>
        </p:nvSpPr>
        <p:spPr>
          <a:xfrm>
            <a:off x="2786471" y="6308724"/>
            <a:ext cx="6100354" cy="369332"/>
          </a:xfrm>
          <a:prstGeom prst="rect">
            <a:avLst/>
          </a:prstGeom>
          <a:noFill/>
        </p:spPr>
        <p:txBody>
          <a:bodyPr wrap="square">
            <a:spAutoFit/>
          </a:bodyPr>
          <a:lstStyle/>
          <a:p>
            <a:pPr indent="-228600">
              <a:buFont typeface="Arial" panose="020B0604020202020204" pitchFamily="34" charset="0"/>
              <a:buChar char="•"/>
            </a:pPr>
            <a:r>
              <a:rPr lang="en-US" sz="1800" dirty="0">
                <a:solidFill>
                  <a:schemeClr val="bg1">
                    <a:lumMod val="95000"/>
                  </a:schemeClr>
                </a:solidFill>
              </a:rPr>
              <a:t>Construction started September 9, 2024, on EAST</a:t>
            </a:r>
          </a:p>
        </p:txBody>
      </p:sp>
    </p:spTree>
    <p:extLst>
      <p:ext uri="{BB962C8B-B14F-4D97-AF65-F5344CB8AC3E}">
        <p14:creationId xmlns:p14="http://schemas.microsoft.com/office/powerpoint/2010/main" val="130849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A room with a red cart and pipes&#10;&#10;Description automatically generated">
            <a:extLst>
              <a:ext uri="{FF2B5EF4-FFF2-40B4-BE49-F238E27FC236}">
                <a16:creationId xmlns:a16="http://schemas.microsoft.com/office/drawing/2014/main" id="{BA3D8794-A77C-67A0-2AD0-87365AE7C93C}"/>
              </a:ext>
            </a:extLst>
          </p:cNvPr>
          <p:cNvPicPr>
            <a:picLocks noGrp="1" noChangeAspect="1"/>
          </p:cNvPicPr>
          <p:nvPr>
            <p:ph type="pic" idx="1"/>
          </p:nvPr>
        </p:nvPicPr>
        <p:blipFill>
          <a:blip r:embed="rId3" cstate="print">
            <a:alphaModFix amt="50000"/>
            <a:extLst>
              <a:ext uri="{28A0092B-C50C-407E-A947-70E740481C1C}">
                <a14:useLocalDpi xmlns:a14="http://schemas.microsoft.com/office/drawing/2010/main" val="0"/>
              </a:ext>
            </a:extLst>
          </a:blip>
          <a:srcRect t="5127" r="-1" b="19871"/>
          <a:stretch/>
        </p:blipFill>
        <p:spPr>
          <a:xfrm>
            <a:off x="305" y="0"/>
            <a:ext cx="12191695" cy="6857990"/>
          </a:xfrm>
          <a:prstGeom prst="rect">
            <a:avLst/>
          </a:prstGeom>
        </p:spPr>
      </p:pic>
      <p:sp>
        <p:nvSpPr>
          <p:cNvPr id="2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5" name="Rectangle 2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061101F-0A27-AC61-891B-6D0E169F5CD3}"/>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dirty="0"/>
              <a:t>Project Update</a:t>
            </a:r>
          </a:p>
        </p:txBody>
      </p:sp>
      <p:cxnSp>
        <p:nvCxnSpPr>
          <p:cNvPr id="27" name="Straight Connector 2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EA4D45E-CAE7-A8E1-9912-CACEB80CF2EF}"/>
              </a:ext>
            </a:extLst>
          </p:cNvPr>
          <p:cNvSpPr>
            <a:spLocks noGrp="1"/>
          </p:cNvSpPr>
          <p:nvPr>
            <p:ph type="body" sz="half" idx="2"/>
          </p:nvPr>
        </p:nvSpPr>
        <p:spPr>
          <a:xfrm>
            <a:off x="4794424" y="1193799"/>
            <a:ext cx="6741416" cy="5194258"/>
          </a:xfrm>
        </p:spPr>
        <p:txBody>
          <a:bodyPr vert="horz" lIns="91440" tIns="45720" rIns="91440" bIns="45720" rtlCol="0" anchor="ctr">
            <a:normAutofit fontScale="85000" lnSpcReduction="10000"/>
          </a:bodyPr>
          <a:lstStyle/>
          <a:p>
            <a:pPr indent="-228600">
              <a:buFont typeface="Arial" panose="020B0604020202020204" pitchFamily="34" charset="0"/>
              <a:buChar char="•"/>
            </a:pPr>
            <a:endParaRPr lang="en-US" sz="2100" dirty="0"/>
          </a:p>
          <a:p>
            <a:pPr indent="-228600">
              <a:buFont typeface="Arial" panose="020B0604020202020204" pitchFamily="34" charset="0"/>
              <a:buChar char="•"/>
            </a:pPr>
            <a:r>
              <a:rPr lang="en-US" sz="2100" dirty="0"/>
              <a:t>RESIDENT MEETINGS-monthly progress updates, affects of construction on residents and tours!</a:t>
            </a:r>
          </a:p>
          <a:p>
            <a:pPr indent="-228600">
              <a:buFont typeface="Arial" panose="020B0604020202020204" pitchFamily="34" charset="0"/>
              <a:buChar char="•"/>
            </a:pPr>
            <a:endParaRPr lang="en-US" sz="2100" dirty="0"/>
          </a:p>
          <a:p>
            <a:pPr indent="-228600">
              <a:buFont typeface="Arial" panose="020B0604020202020204" pitchFamily="34" charset="0"/>
              <a:buChar char="•"/>
            </a:pPr>
            <a:r>
              <a:rPr lang="en-US" sz="2100" dirty="0"/>
              <a:t>SNF improvements due to additional grant funding </a:t>
            </a:r>
          </a:p>
          <a:p>
            <a:pPr indent="-228600">
              <a:buFont typeface="Arial" panose="020B0604020202020204" pitchFamily="34" charset="0"/>
              <a:buChar char="•"/>
            </a:pPr>
            <a:endParaRPr lang="en-US" sz="2100" dirty="0"/>
          </a:p>
          <a:p>
            <a:pPr indent="-228600">
              <a:buFont typeface="Arial" panose="020B0604020202020204" pitchFamily="34" charset="0"/>
              <a:buChar char="•"/>
            </a:pPr>
            <a:r>
              <a:rPr lang="en-US" sz="2100" dirty="0"/>
              <a:t>Letter sent end of November identifying what changes would be on the nursing home side.   </a:t>
            </a:r>
          </a:p>
          <a:p>
            <a:pPr indent="-228600">
              <a:buFont typeface="Arial" panose="020B0604020202020204" pitchFamily="34" charset="0"/>
              <a:buChar char="•"/>
            </a:pPr>
            <a:endParaRPr lang="en-US" sz="2100" dirty="0"/>
          </a:p>
          <a:p>
            <a:pPr indent="-228600">
              <a:buFont typeface="Arial" panose="020B0604020202020204" pitchFamily="34" charset="0"/>
              <a:buChar char="•"/>
            </a:pPr>
            <a:r>
              <a:rPr lang="en-US" sz="2100" dirty="0"/>
              <a:t>Move Team reconvened</a:t>
            </a:r>
          </a:p>
          <a:p>
            <a:pPr indent="-228600">
              <a:buFont typeface="Arial" panose="020B0604020202020204" pitchFamily="34" charset="0"/>
              <a:buChar char="•"/>
            </a:pPr>
            <a:endParaRPr lang="en-US" sz="2100" dirty="0"/>
          </a:p>
          <a:p>
            <a:pPr indent="-228600">
              <a:buFont typeface="Arial" panose="020B0604020202020204" pitchFamily="34" charset="0"/>
              <a:buChar char="•"/>
            </a:pPr>
            <a:r>
              <a:rPr lang="en-US" sz="2100" dirty="0"/>
              <a:t>Residents began moving December 19</a:t>
            </a:r>
            <a:r>
              <a:rPr lang="en-US" sz="2100" baseline="30000" dirty="0"/>
              <a:t>th</a:t>
            </a:r>
            <a:r>
              <a:rPr lang="en-US" sz="2100" dirty="0"/>
              <a:t> to the 100 hallway for approximately 2 months.  Construction began on 900 hall January 3rd</a:t>
            </a:r>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sp>
        <p:nvSpPr>
          <p:cNvPr id="2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07621078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821C-6BC6-1098-8AC6-367C08258A77}"/>
              </a:ext>
            </a:extLst>
          </p:cNvPr>
          <p:cNvSpPr>
            <a:spLocks noGrp="1"/>
          </p:cNvSpPr>
          <p:nvPr>
            <p:ph type="title"/>
          </p:nvPr>
        </p:nvSpPr>
        <p:spPr>
          <a:xfrm>
            <a:off x="1449217" y="804890"/>
            <a:ext cx="9605635" cy="666860"/>
          </a:xfrm>
        </p:spPr>
        <p:txBody>
          <a:bodyPr/>
          <a:lstStyle/>
          <a:p>
            <a:r>
              <a:rPr lang="en-US" dirty="0"/>
              <a:t>REMODEL of HILLVIEW SNF includes:</a:t>
            </a:r>
          </a:p>
        </p:txBody>
      </p:sp>
      <p:sp>
        <p:nvSpPr>
          <p:cNvPr id="3" name="Content Placeholder 2">
            <a:extLst>
              <a:ext uri="{FF2B5EF4-FFF2-40B4-BE49-F238E27FC236}">
                <a16:creationId xmlns:a16="http://schemas.microsoft.com/office/drawing/2014/main" id="{CD232FE7-0478-40F8-2330-F3CEF073184D}"/>
              </a:ext>
            </a:extLst>
          </p:cNvPr>
          <p:cNvSpPr>
            <a:spLocks noGrp="1"/>
          </p:cNvSpPr>
          <p:nvPr>
            <p:ph sz="half" idx="1"/>
          </p:nvPr>
        </p:nvSpPr>
        <p:spPr>
          <a:xfrm>
            <a:off x="487680" y="1865778"/>
            <a:ext cx="5604803" cy="4317308"/>
          </a:xfrm>
        </p:spPr>
        <p:txBody>
          <a:bodyPr>
            <a:normAutofit fontScale="77500" lnSpcReduction="20000"/>
          </a:bodyPr>
          <a:lstStyle/>
          <a:p>
            <a:pPr marL="285750" indent="-285750"/>
            <a:r>
              <a:rPr lang="en-US" sz="2000" dirty="0">
                <a:effectLst/>
                <a:latin typeface="Times New Roman" panose="02020603050405020304" pitchFamily="18" charset="0"/>
                <a:ea typeface="Times New Roman" panose="02020603050405020304" pitchFamily="18" charset="0"/>
              </a:rPr>
              <a:t>Abatement of old and installation of new flooring in resident rooms and hallways (excluding bathrooms)</a:t>
            </a:r>
          </a:p>
          <a:p>
            <a:pPr marL="285750" marR="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F</a:t>
            </a:r>
            <a:r>
              <a:rPr lang="en-US" sz="2000" dirty="0">
                <a:effectLst/>
                <a:latin typeface="Times New Roman" panose="02020603050405020304" pitchFamily="18" charset="0"/>
                <a:ea typeface="Times New Roman" panose="02020603050405020304" pitchFamily="18" charset="0"/>
              </a:rPr>
              <a:t>resh paint in rooms and hallways</a:t>
            </a:r>
          </a:p>
          <a:p>
            <a:pPr marL="285750" marR="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N</a:t>
            </a:r>
            <a:r>
              <a:rPr lang="en-US" sz="2000" dirty="0">
                <a:effectLst/>
                <a:latin typeface="Times New Roman" panose="02020603050405020304" pitchFamily="18" charset="0"/>
                <a:ea typeface="Times New Roman" panose="02020603050405020304" pitchFamily="18" charset="0"/>
              </a:rPr>
              <a:t>ew heating and cooling systems in each room</a:t>
            </a:r>
          </a:p>
          <a:p>
            <a:pPr marL="285750" marR="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N</a:t>
            </a:r>
            <a:r>
              <a:rPr lang="en-US" sz="2000" dirty="0">
                <a:effectLst/>
                <a:latin typeface="Times New Roman" panose="02020603050405020304" pitchFamily="18" charset="0"/>
                <a:ea typeface="Times New Roman" panose="02020603050405020304" pitchFamily="18" charset="0"/>
              </a:rPr>
              <a:t>ew hallway lighting</a:t>
            </a:r>
          </a:p>
          <a:p>
            <a:pPr marL="285750" marR="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N</a:t>
            </a:r>
            <a:r>
              <a:rPr lang="en-US" sz="2000" dirty="0">
                <a:effectLst/>
                <a:latin typeface="Times New Roman" panose="02020603050405020304" pitchFamily="18" charset="0"/>
                <a:ea typeface="Times New Roman" panose="02020603050405020304" pitchFamily="18" charset="0"/>
              </a:rPr>
              <a:t>ew windows in </a:t>
            </a:r>
            <a:r>
              <a:rPr lang="en-US" dirty="0">
                <a:latin typeface="Times New Roman" panose="02020603050405020304" pitchFamily="18" charset="0"/>
                <a:ea typeface="Times New Roman" panose="02020603050405020304" pitchFamily="18" charset="0"/>
              </a:rPr>
              <a:t>all rooms</a:t>
            </a:r>
          </a:p>
          <a:p>
            <a:pPr marL="285750" marR="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New country kitchen and dining room space</a:t>
            </a:r>
          </a:p>
          <a:p>
            <a:pPr marL="285750" marR="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New furniture at the HUB </a:t>
            </a:r>
          </a:p>
          <a:p>
            <a:pPr marL="285750" marR="0" indent="-285750">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rPr>
              <a:t>New Window shades- completed end of March</a:t>
            </a:r>
          </a:p>
          <a:p>
            <a:pPr marL="285750" marR="0" indent="-285750">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rPr>
              <a:t>New nurse call system-completed end of project</a:t>
            </a:r>
          </a:p>
          <a:p>
            <a:pPr marL="285750" marR="0" indent="-285750">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rPr>
              <a:t>New room lighting completed in end of March</a:t>
            </a:r>
          </a:p>
          <a:p>
            <a:pPr marL="285750" marR="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New closets and bed side stands delivery end of March</a:t>
            </a:r>
          </a:p>
          <a:p>
            <a:endParaRPr lang="en-US" dirty="0"/>
          </a:p>
        </p:txBody>
      </p:sp>
      <p:pic>
        <p:nvPicPr>
          <p:cNvPr id="5" name="Picture 4">
            <a:extLst>
              <a:ext uri="{FF2B5EF4-FFF2-40B4-BE49-F238E27FC236}">
                <a16:creationId xmlns:a16="http://schemas.microsoft.com/office/drawing/2014/main" id="{D8143461-1F50-A29E-F2CC-6FDF5BD5782E}"/>
              </a:ext>
            </a:extLst>
          </p:cNvPr>
          <p:cNvPicPr>
            <a:picLocks noChangeAspect="1"/>
          </p:cNvPicPr>
          <p:nvPr/>
        </p:nvPicPr>
        <p:blipFill>
          <a:blip r:embed="rId2"/>
          <a:stretch>
            <a:fillRect/>
          </a:stretch>
        </p:blipFill>
        <p:spPr>
          <a:xfrm>
            <a:off x="6423499" y="2063356"/>
            <a:ext cx="4505160" cy="3254829"/>
          </a:xfrm>
          <a:prstGeom prst="rect">
            <a:avLst/>
          </a:prstGeom>
        </p:spPr>
      </p:pic>
      <p:pic>
        <p:nvPicPr>
          <p:cNvPr id="20" name="Picture 19">
            <a:extLst>
              <a:ext uri="{FF2B5EF4-FFF2-40B4-BE49-F238E27FC236}">
                <a16:creationId xmlns:a16="http://schemas.microsoft.com/office/drawing/2014/main" id="{BD0A4CEA-80C8-CA4A-3108-DE80B803B268}"/>
              </a:ext>
            </a:extLst>
          </p:cNvPr>
          <p:cNvPicPr>
            <a:picLocks noChangeAspect="1"/>
          </p:cNvPicPr>
          <p:nvPr/>
        </p:nvPicPr>
        <p:blipFill>
          <a:blip r:embed="rId3"/>
          <a:stretch>
            <a:fillRect/>
          </a:stretch>
        </p:blipFill>
        <p:spPr>
          <a:xfrm>
            <a:off x="8558281" y="3045181"/>
            <a:ext cx="731275" cy="645590"/>
          </a:xfrm>
          <a:prstGeom prst="rect">
            <a:avLst/>
          </a:prstGeom>
        </p:spPr>
      </p:pic>
      <p:pic>
        <p:nvPicPr>
          <p:cNvPr id="12" name="Picture 11">
            <a:extLst>
              <a:ext uri="{FF2B5EF4-FFF2-40B4-BE49-F238E27FC236}">
                <a16:creationId xmlns:a16="http://schemas.microsoft.com/office/drawing/2014/main" id="{5C531D02-D51E-C1E2-CA1F-2E7E55D30987}"/>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5925656" y="2230069"/>
            <a:ext cx="664671" cy="1198931"/>
          </a:xfrm>
          <a:prstGeom prst="rect">
            <a:avLst/>
          </a:prstGeom>
        </p:spPr>
      </p:pic>
      <p:pic>
        <p:nvPicPr>
          <p:cNvPr id="10" name="Picture 9">
            <a:extLst>
              <a:ext uri="{FF2B5EF4-FFF2-40B4-BE49-F238E27FC236}">
                <a16:creationId xmlns:a16="http://schemas.microsoft.com/office/drawing/2014/main" id="{3F4D9B76-EB7F-99C0-3A05-D417F06496E6}"/>
              </a:ext>
            </a:extLst>
          </p:cNvPr>
          <p:cNvPicPr>
            <a:picLocks noChangeAspect="1"/>
          </p:cNvPicPr>
          <p:nvPr/>
        </p:nvPicPr>
        <p:blipFill>
          <a:blip r:embed="rId6"/>
          <a:stretch>
            <a:fillRect/>
          </a:stretch>
        </p:blipFill>
        <p:spPr>
          <a:xfrm>
            <a:off x="8676079" y="1974530"/>
            <a:ext cx="1101687" cy="569376"/>
          </a:xfrm>
          <a:prstGeom prst="rect">
            <a:avLst/>
          </a:prstGeom>
        </p:spPr>
      </p:pic>
      <p:pic>
        <p:nvPicPr>
          <p:cNvPr id="16" name="Picture 15">
            <a:extLst>
              <a:ext uri="{FF2B5EF4-FFF2-40B4-BE49-F238E27FC236}">
                <a16:creationId xmlns:a16="http://schemas.microsoft.com/office/drawing/2014/main" id="{4C64CDC5-FA23-1AED-A480-EB84B05C03A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7200"/>
                    </a14:imgEffect>
                    <a14:imgEffect>
                      <a14:saturation sat="33000"/>
                    </a14:imgEffect>
                    <a14:imgEffect>
                      <a14:brightnessContrast contrast="40000"/>
                    </a14:imgEffect>
                  </a14:imgLayer>
                </a14:imgProps>
              </a:ext>
            </a:extLst>
          </a:blip>
          <a:srcRect r="15119" b="24268"/>
          <a:stretch/>
        </p:blipFill>
        <p:spPr>
          <a:xfrm>
            <a:off x="7420915" y="2827563"/>
            <a:ext cx="731275" cy="754399"/>
          </a:xfrm>
          <a:prstGeom prst="rect">
            <a:avLst/>
          </a:prstGeom>
        </p:spPr>
      </p:pic>
      <p:pic>
        <p:nvPicPr>
          <p:cNvPr id="21" name="Picture 20">
            <a:extLst>
              <a:ext uri="{FF2B5EF4-FFF2-40B4-BE49-F238E27FC236}">
                <a16:creationId xmlns:a16="http://schemas.microsoft.com/office/drawing/2014/main" id="{427DD8EC-7A32-237C-04EA-FEA3A414D086}"/>
              </a:ext>
            </a:extLst>
          </p:cNvPr>
          <p:cNvPicPr>
            <a:picLocks noChangeAspect="1"/>
          </p:cNvPicPr>
          <p:nvPr/>
        </p:nvPicPr>
        <p:blipFill>
          <a:blip r:embed="rId9"/>
          <a:stretch>
            <a:fillRect/>
          </a:stretch>
        </p:blipFill>
        <p:spPr>
          <a:xfrm>
            <a:off x="7535790" y="2101086"/>
            <a:ext cx="809273" cy="754399"/>
          </a:xfrm>
          <a:prstGeom prst="rect">
            <a:avLst/>
          </a:prstGeom>
        </p:spPr>
      </p:pic>
      <p:pic>
        <p:nvPicPr>
          <p:cNvPr id="18" name="Picture 17">
            <a:extLst>
              <a:ext uri="{FF2B5EF4-FFF2-40B4-BE49-F238E27FC236}">
                <a16:creationId xmlns:a16="http://schemas.microsoft.com/office/drawing/2014/main" id="{0356AC92-BFB5-E253-E0E3-46E7F7E16BCD}"/>
              </a:ext>
            </a:extLst>
          </p:cNvPr>
          <p:cNvPicPr>
            <a:picLocks noChangeAspect="1"/>
          </p:cNvPicPr>
          <p:nvPr/>
        </p:nvPicPr>
        <p:blipFill>
          <a:blip r:embed="rId10"/>
          <a:stretch>
            <a:fillRect/>
          </a:stretch>
        </p:blipFill>
        <p:spPr>
          <a:xfrm>
            <a:off x="6340950" y="3520146"/>
            <a:ext cx="664671" cy="511374"/>
          </a:xfrm>
          <a:prstGeom prst="rect">
            <a:avLst/>
          </a:prstGeom>
        </p:spPr>
      </p:pic>
      <p:pic>
        <p:nvPicPr>
          <p:cNvPr id="8" name="Picture 7">
            <a:extLst>
              <a:ext uri="{FF2B5EF4-FFF2-40B4-BE49-F238E27FC236}">
                <a16:creationId xmlns:a16="http://schemas.microsoft.com/office/drawing/2014/main" id="{DD6CB56D-2638-FED1-0953-C7C9E848DC04}"/>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Lst>
          </a:blip>
          <a:stretch>
            <a:fillRect/>
          </a:stretch>
        </p:blipFill>
        <p:spPr>
          <a:xfrm>
            <a:off x="8599333" y="-22875"/>
            <a:ext cx="1801585" cy="1738416"/>
          </a:xfrm>
          <a:prstGeom prst="rect">
            <a:avLst/>
          </a:prstGeom>
        </p:spPr>
      </p:pic>
      <p:pic>
        <p:nvPicPr>
          <p:cNvPr id="17" name="Picture 16">
            <a:extLst>
              <a:ext uri="{FF2B5EF4-FFF2-40B4-BE49-F238E27FC236}">
                <a16:creationId xmlns:a16="http://schemas.microsoft.com/office/drawing/2014/main" id="{452C83C1-B325-4A49-7E1E-81850807BB1D}"/>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10383016" y="-66195"/>
            <a:ext cx="1343672" cy="1355205"/>
          </a:xfrm>
          <a:prstGeom prst="rect">
            <a:avLst/>
          </a:prstGeom>
        </p:spPr>
      </p:pic>
      <p:pic>
        <p:nvPicPr>
          <p:cNvPr id="14" name="Picture 13">
            <a:extLst>
              <a:ext uri="{FF2B5EF4-FFF2-40B4-BE49-F238E27FC236}">
                <a16:creationId xmlns:a16="http://schemas.microsoft.com/office/drawing/2014/main" id="{4AC44E05-768B-E881-C530-D188827BCCF9}"/>
              </a:ext>
            </a:extLst>
          </p:cNvPr>
          <p:cNvPicPr>
            <a:picLocks noChangeAspect="1"/>
          </p:cNvPicPr>
          <p:nvPr/>
        </p:nvPicPr>
        <p:blipFill>
          <a:blip r:embed="rId15">
            <a:extLst>
              <a:ext uri="{BEBA8EAE-BF5A-486C-A8C5-ECC9F3942E4B}">
                <a14:imgProps xmlns:a14="http://schemas.microsoft.com/office/drawing/2010/main">
                  <a14:imgLayer r:embed="rId16">
                    <a14:imgEffect>
                      <a14:saturation sat="66000"/>
                    </a14:imgEffect>
                    <a14:imgEffect>
                      <a14:brightnessContrast contrast="20000"/>
                    </a14:imgEffect>
                  </a14:imgLayer>
                </a14:imgProps>
              </a:ext>
            </a:extLst>
          </a:blip>
          <a:stretch>
            <a:fillRect/>
          </a:stretch>
        </p:blipFill>
        <p:spPr>
          <a:xfrm>
            <a:off x="10383016" y="1201821"/>
            <a:ext cx="1215379" cy="1327914"/>
          </a:xfrm>
          <a:prstGeom prst="rect">
            <a:avLst/>
          </a:prstGeom>
        </p:spPr>
      </p:pic>
      <p:pic>
        <p:nvPicPr>
          <p:cNvPr id="11" name="Picture 10">
            <a:extLst>
              <a:ext uri="{FF2B5EF4-FFF2-40B4-BE49-F238E27FC236}">
                <a16:creationId xmlns:a16="http://schemas.microsoft.com/office/drawing/2014/main" id="{2BE1C7E6-5B26-4FD0-5860-BD6BF6A9E50C}"/>
              </a:ext>
            </a:extLst>
          </p:cNvPr>
          <p:cNvPicPr>
            <a:picLocks noChangeAspect="1"/>
          </p:cNvPicPr>
          <p:nvPr/>
        </p:nvPicPr>
        <p:blipFill>
          <a:blip r:embed="rId17"/>
          <a:stretch>
            <a:fillRect/>
          </a:stretch>
        </p:blipFill>
        <p:spPr>
          <a:xfrm>
            <a:off x="10815731" y="3776038"/>
            <a:ext cx="1391888" cy="1542147"/>
          </a:xfrm>
          <a:prstGeom prst="rect">
            <a:avLst/>
          </a:prstGeom>
        </p:spPr>
      </p:pic>
    </p:spTree>
    <p:extLst>
      <p:ext uri="{BB962C8B-B14F-4D97-AF65-F5344CB8AC3E}">
        <p14:creationId xmlns:p14="http://schemas.microsoft.com/office/powerpoint/2010/main" val="1453030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16B9-3DBE-3B0D-C83C-B41899FBF1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2848A-52BE-C0D6-C462-7C069C46F4E2}"/>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E11A2A6-067B-98F2-5EDF-1461E47346C5}"/>
              </a:ext>
            </a:extLst>
          </p:cNvPr>
          <p:cNvSpPr>
            <a:spLocks noGrp="1"/>
          </p:cNvSpPr>
          <p:nvPr>
            <p:ph sz="half" idx="2"/>
          </p:nvPr>
        </p:nvSpPr>
        <p:spPr/>
        <p:txBody>
          <a:bodyPr/>
          <a:lstStyle/>
          <a:p>
            <a:endParaRPr lang="en-US"/>
          </a:p>
        </p:txBody>
      </p:sp>
      <p:pic>
        <p:nvPicPr>
          <p:cNvPr id="5" name="Picture 4" descr="A picture containing indoor, wall, floor, ceiling&#10;&#10;Description automatically generated">
            <a:extLst>
              <a:ext uri="{FF2B5EF4-FFF2-40B4-BE49-F238E27FC236}">
                <a16:creationId xmlns:a16="http://schemas.microsoft.com/office/drawing/2014/main" id="{9837E59D-4F85-14D7-3221-B36A48D1662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6" name="TextBox 5">
            <a:extLst>
              <a:ext uri="{FF2B5EF4-FFF2-40B4-BE49-F238E27FC236}">
                <a16:creationId xmlns:a16="http://schemas.microsoft.com/office/drawing/2014/main" id="{56D82A87-E0E1-1BBB-0828-5D336E954CA5}"/>
              </a:ext>
            </a:extLst>
          </p:cNvPr>
          <p:cNvSpPr txBox="1"/>
          <p:nvPr/>
        </p:nvSpPr>
        <p:spPr>
          <a:xfrm>
            <a:off x="6571454" y="5666234"/>
            <a:ext cx="5420249" cy="1200329"/>
          </a:xfrm>
          <a:prstGeom prst="rect">
            <a:avLst/>
          </a:prstGeom>
          <a:noFill/>
        </p:spPr>
        <p:txBody>
          <a:bodyPr wrap="square" rtlCol="0">
            <a:spAutoFit/>
          </a:bodyPr>
          <a:lstStyle/>
          <a:p>
            <a:pPr algn="l"/>
            <a:r>
              <a:rPr lang="en-US" dirty="0">
                <a:solidFill>
                  <a:schemeClr val="bg1">
                    <a:lumMod val="95000"/>
                  </a:schemeClr>
                </a:solidFill>
                <a:latin typeface="Lato" panose="020F0502020204030203" pitchFamily="34" charset="0"/>
              </a:rPr>
              <a:t>End of Project, all rooms on 800 and 900  will be               private rooms.  </a:t>
            </a:r>
          </a:p>
          <a:p>
            <a:pPr algn="l"/>
            <a:endParaRPr lang="en-US" sz="1800" b="0" i="0" u="none" strike="noStrike" baseline="0" dirty="0">
              <a:solidFill>
                <a:schemeClr val="bg1">
                  <a:lumMod val="95000"/>
                </a:schemeClr>
              </a:solidFill>
              <a:latin typeface="Lato" panose="020F0502020204030203" pitchFamily="34" charset="0"/>
            </a:endParaRPr>
          </a:p>
          <a:p>
            <a:pPr algn="l"/>
            <a:r>
              <a:rPr lang="en-US" dirty="0">
                <a:solidFill>
                  <a:schemeClr val="bg1">
                    <a:lumMod val="95000"/>
                  </a:schemeClr>
                </a:solidFill>
                <a:latin typeface="Lato" panose="020F0502020204030203" pitchFamily="34" charset="0"/>
              </a:rPr>
              <a:t>2</a:t>
            </a:r>
            <a:r>
              <a:rPr lang="en-US" sz="1800" b="0" i="0" u="none" strike="noStrike" baseline="0" dirty="0">
                <a:solidFill>
                  <a:schemeClr val="bg1">
                    <a:lumMod val="95000"/>
                  </a:schemeClr>
                </a:solidFill>
                <a:latin typeface="Lato" panose="020F0502020204030203" pitchFamily="34" charset="0"/>
              </a:rPr>
              <a:t> new </a:t>
            </a:r>
            <a:r>
              <a:rPr lang="en-US" dirty="0">
                <a:solidFill>
                  <a:schemeClr val="bg1">
                    <a:lumMod val="95000"/>
                  </a:schemeClr>
                </a:solidFill>
                <a:latin typeface="Lato" panose="020F0502020204030203" pitchFamily="34" charset="0"/>
              </a:rPr>
              <a:t>SPA rooms on SNF and 1 on The Oaks</a:t>
            </a:r>
            <a:endParaRPr lang="en-US" dirty="0">
              <a:solidFill>
                <a:srgbClr val="000000"/>
              </a:solidFill>
              <a:latin typeface="Lato" panose="020F0502020204030203" pitchFamily="34" charset="0"/>
            </a:endParaRPr>
          </a:p>
        </p:txBody>
      </p:sp>
      <p:sp>
        <p:nvSpPr>
          <p:cNvPr id="7" name="TextBox 6">
            <a:extLst>
              <a:ext uri="{FF2B5EF4-FFF2-40B4-BE49-F238E27FC236}">
                <a16:creationId xmlns:a16="http://schemas.microsoft.com/office/drawing/2014/main" id="{C572E3BE-E4DC-D3B3-25FB-2F6C73FEE09E}"/>
              </a:ext>
            </a:extLst>
          </p:cNvPr>
          <p:cNvSpPr txBox="1"/>
          <p:nvPr/>
        </p:nvSpPr>
        <p:spPr>
          <a:xfrm flipH="1">
            <a:off x="7104435" y="158558"/>
            <a:ext cx="4094788" cy="646331"/>
          </a:xfrm>
          <a:prstGeom prst="rect">
            <a:avLst/>
          </a:prstGeom>
          <a:noFill/>
        </p:spPr>
        <p:txBody>
          <a:bodyPr wrap="square" rtlCol="0">
            <a:spAutoFit/>
          </a:bodyPr>
          <a:lstStyle/>
          <a:p>
            <a:r>
              <a:rPr lang="en-US" dirty="0"/>
              <a:t>Chapel, Salon, Therapy and staff offices will be relocated to 600 hallway</a:t>
            </a:r>
          </a:p>
        </p:txBody>
      </p:sp>
    </p:spTree>
    <p:extLst>
      <p:ext uri="{BB962C8B-B14F-4D97-AF65-F5344CB8AC3E}">
        <p14:creationId xmlns:p14="http://schemas.microsoft.com/office/powerpoint/2010/main" val="70740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D4022-8C27-4CBF-B8B0-6E94A7B8E047}"/>
              </a:ext>
            </a:extLst>
          </p:cNvPr>
          <p:cNvPicPr>
            <a:picLocks noChangeAspect="1"/>
          </p:cNvPicPr>
          <p:nvPr/>
        </p:nvPicPr>
        <p:blipFill>
          <a:blip r:embed="rId2"/>
          <a:stretch>
            <a:fillRect/>
          </a:stretch>
        </p:blipFill>
        <p:spPr>
          <a:xfrm>
            <a:off x="1547446" y="0"/>
            <a:ext cx="9618785" cy="8080700"/>
          </a:xfrm>
          <a:prstGeom prst="rect">
            <a:avLst/>
          </a:prstGeom>
        </p:spPr>
      </p:pic>
    </p:spTree>
    <p:extLst>
      <p:ext uri="{BB962C8B-B14F-4D97-AF65-F5344CB8AC3E}">
        <p14:creationId xmlns:p14="http://schemas.microsoft.com/office/powerpoint/2010/main" val="44355814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1582</TotalTime>
  <Words>1021</Words>
  <Application>Microsoft Office PowerPoint</Application>
  <PresentationFormat>Widescreen</PresentationFormat>
  <Paragraphs>113</Paragraphs>
  <Slides>14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Courier New</vt:lpstr>
      <vt:lpstr>Gill Sans MT</vt:lpstr>
      <vt:lpstr>Lato</vt:lpstr>
      <vt:lpstr>Symbol</vt:lpstr>
      <vt:lpstr>Times New Roman</vt:lpstr>
      <vt:lpstr>Gallery</vt:lpstr>
      <vt:lpstr>PowerPoint Presentation</vt:lpstr>
      <vt:lpstr>PowerPoint Presentation</vt:lpstr>
      <vt:lpstr>Hillview’s current Model</vt:lpstr>
      <vt:lpstr>Hillview Campus Future State LONG TERM CARE</vt:lpstr>
      <vt:lpstr>Additional services on the campus </vt:lpstr>
      <vt:lpstr>Project Update</vt:lpstr>
      <vt:lpstr>REMODEL of HILLVIEW SNF includes:</vt:lpstr>
      <vt:lpstr>PowerPoint Presentation</vt:lpstr>
      <vt:lpstr>PowerPoint Presentation</vt:lpstr>
      <vt:lpstr>PowerPoint Presentation</vt:lpstr>
      <vt:lpstr>Additional CHANGES</vt:lpstr>
      <vt:lpstr>EMERGENCY OUTLETS and Analog phone line</vt:lpstr>
      <vt:lpstr>PowerPoint Presentation</vt:lpstr>
      <vt:lpstr>Thank you </vt:lpstr>
    </vt:vector>
  </TitlesOfParts>
  <Company>La Crosse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Community-Based Residential Facility?</dc:title>
  <dc:creator>Kelly Kramer</dc:creator>
  <cp:lastModifiedBy>Kelly Kramer</cp:lastModifiedBy>
  <cp:revision>11</cp:revision>
  <cp:lastPrinted>2023-10-12T19:01:44Z</cp:lastPrinted>
  <dcterms:created xsi:type="dcterms:W3CDTF">2018-12-17T22:47:27Z</dcterms:created>
  <dcterms:modified xsi:type="dcterms:W3CDTF">2025-02-27T14:38:15Z</dcterms:modified>
</cp:coreProperties>
</file>