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2" r:id="rId1"/>
  </p:sldMasterIdLst>
  <p:notesMasterIdLst>
    <p:notesMasterId r:id="rId12"/>
  </p:notesMasterIdLst>
  <p:sldIdLst>
    <p:sldId id="328" r:id="rId2"/>
    <p:sldId id="832" r:id="rId3"/>
    <p:sldId id="1126" r:id="rId4"/>
    <p:sldId id="257" r:id="rId5"/>
    <p:sldId id="1125" r:id="rId6"/>
    <p:sldId id="1132" r:id="rId7"/>
    <p:sldId id="1131" r:id="rId8"/>
    <p:sldId id="1133" r:id="rId9"/>
    <p:sldId id="1134" r:id="rId10"/>
    <p:sldId id="1123" r:id="rId11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C5078D-4F9C-BD45-7D18-B55F4A937114}" name="Kelly Kramer" initials="KK" userId="S::KKRAMER@lacrossecounty.org::63d80604-e22b-47f8-9d8f-82cc83226eb4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elly Kramer" initials="KK" lastIdx="0" clrIdx="0">
    <p:extLst>
      <p:ext uri="{19B8F6BF-5375-455C-9EA6-DF929625EA0E}">
        <p15:presenceInfo xmlns:p15="http://schemas.microsoft.com/office/powerpoint/2012/main" userId="S-1-5-21-1575504413-2041860855-5522801-236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C9B3BB3-AA38-4199-AA57-3484449594B8}" v="18" dt="2025-02-27T18:09:10.08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836" autoAdjust="0"/>
  </p:normalViewPr>
  <p:slideViewPr>
    <p:cSldViewPr snapToGrid="0">
      <p:cViewPr varScale="1">
        <p:scale>
          <a:sx n="79" d="100"/>
          <a:sy n="79" d="100"/>
        </p:scale>
        <p:origin x="101" y="2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81996DD-55C3-4473-933A-6A2153E64197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8C0674A-A43B-4822-822E-2DF1B27BC1E5}">
      <dgm:prSet/>
      <dgm:spPr/>
      <dgm:t>
        <a:bodyPr/>
        <a:lstStyle/>
        <a:p>
          <a:r>
            <a:rPr lang="en-US" b="1"/>
            <a:t>Hillview Health Care Center’s current model is heavily focused on skilled nursing care </a:t>
          </a:r>
          <a:endParaRPr lang="en-US"/>
        </a:p>
      </dgm:t>
    </dgm:pt>
    <dgm:pt modelId="{884C2781-6778-4B11-91CD-E30D2D5EB051}" type="parTrans" cxnId="{2C874E26-FE80-4617-BEE3-62DF9861FBDA}">
      <dgm:prSet/>
      <dgm:spPr/>
      <dgm:t>
        <a:bodyPr/>
        <a:lstStyle/>
        <a:p>
          <a:endParaRPr lang="en-US"/>
        </a:p>
      </dgm:t>
    </dgm:pt>
    <dgm:pt modelId="{09DD2222-DE9E-4F56-8534-3C4A7E745796}" type="sibTrans" cxnId="{2C874E26-FE80-4617-BEE3-62DF9861FBDA}">
      <dgm:prSet/>
      <dgm:spPr/>
      <dgm:t>
        <a:bodyPr/>
        <a:lstStyle/>
        <a:p>
          <a:endParaRPr lang="en-US"/>
        </a:p>
      </dgm:t>
    </dgm:pt>
    <dgm:pt modelId="{FD1A2CD2-2BAF-434D-BADF-09FE364CFD37}">
      <dgm:prSet/>
      <dgm:spPr/>
      <dgm:t>
        <a:bodyPr/>
        <a:lstStyle/>
        <a:p>
          <a:r>
            <a:rPr lang="en-US" b="1"/>
            <a:t>It does not offer a full continuum of care options on its campus</a:t>
          </a:r>
          <a:endParaRPr lang="en-US"/>
        </a:p>
      </dgm:t>
    </dgm:pt>
    <dgm:pt modelId="{8A80E553-AD3E-4F14-95E9-4307BD091345}" type="parTrans" cxnId="{E8B0380F-9C55-4C15-9CC2-E39272ECC6DB}">
      <dgm:prSet/>
      <dgm:spPr/>
      <dgm:t>
        <a:bodyPr/>
        <a:lstStyle/>
        <a:p>
          <a:endParaRPr lang="en-US"/>
        </a:p>
      </dgm:t>
    </dgm:pt>
    <dgm:pt modelId="{4546BDE0-7D68-4B8D-B18F-DEDF3999419D}" type="sibTrans" cxnId="{E8B0380F-9C55-4C15-9CC2-E39272ECC6DB}">
      <dgm:prSet/>
      <dgm:spPr/>
      <dgm:t>
        <a:bodyPr/>
        <a:lstStyle/>
        <a:p>
          <a:endParaRPr lang="en-US"/>
        </a:p>
      </dgm:t>
    </dgm:pt>
    <dgm:pt modelId="{62C5F704-C9EB-4095-8F5E-7BEF4BFF6853}">
      <dgm:prSet/>
      <dgm:spPr/>
      <dgm:t>
        <a:bodyPr/>
        <a:lstStyle/>
        <a:p>
          <a:r>
            <a:rPr lang="en-US" b="1"/>
            <a:t>To better align with the trends in long term care for future sustainability, </a:t>
          </a:r>
          <a:endParaRPr lang="en-US"/>
        </a:p>
      </dgm:t>
    </dgm:pt>
    <dgm:pt modelId="{0C748052-FD82-42D3-A5FA-71BBA949DE16}" type="parTrans" cxnId="{40FA97F8-DD8E-472A-A80E-E4EB4140B7E6}">
      <dgm:prSet/>
      <dgm:spPr/>
      <dgm:t>
        <a:bodyPr/>
        <a:lstStyle/>
        <a:p>
          <a:endParaRPr lang="en-US"/>
        </a:p>
      </dgm:t>
    </dgm:pt>
    <dgm:pt modelId="{18D00209-0BF0-4458-83B0-8784A3BF1A85}" type="sibTrans" cxnId="{40FA97F8-DD8E-472A-A80E-E4EB4140B7E6}">
      <dgm:prSet/>
      <dgm:spPr/>
      <dgm:t>
        <a:bodyPr/>
        <a:lstStyle/>
        <a:p>
          <a:endParaRPr lang="en-US"/>
        </a:p>
      </dgm:t>
    </dgm:pt>
    <dgm:pt modelId="{B13E7AC3-A4EC-4217-93A2-4D5745763DFC}">
      <dgm:prSet/>
      <dgm:spPr/>
      <dgm:t>
        <a:bodyPr/>
        <a:lstStyle/>
        <a:p>
          <a:r>
            <a:rPr lang="en-US" b="1"/>
            <a:t>Hillview campus will decrease their number of licensed skilled beds from 60 to 26 by the end of 2025.  </a:t>
          </a:r>
          <a:endParaRPr lang="en-US"/>
        </a:p>
      </dgm:t>
    </dgm:pt>
    <dgm:pt modelId="{DCDAA619-C3B9-4FF9-BDCD-0727C8A421B4}" type="parTrans" cxnId="{F9DC54AC-2ABC-45AF-9E71-785E965D9DF6}">
      <dgm:prSet/>
      <dgm:spPr/>
      <dgm:t>
        <a:bodyPr/>
        <a:lstStyle/>
        <a:p>
          <a:endParaRPr lang="en-US"/>
        </a:p>
      </dgm:t>
    </dgm:pt>
    <dgm:pt modelId="{B18F634D-EF6C-46AE-865A-57659A4E8377}" type="sibTrans" cxnId="{F9DC54AC-2ABC-45AF-9E71-785E965D9DF6}">
      <dgm:prSet/>
      <dgm:spPr/>
      <dgm:t>
        <a:bodyPr/>
        <a:lstStyle/>
        <a:p>
          <a:endParaRPr lang="en-US"/>
        </a:p>
      </dgm:t>
    </dgm:pt>
    <dgm:pt modelId="{B5F23BEC-CAAB-4D30-B0A1-445FFFE53878}">
      <dgm:prSet/>
      <dgm:spPr/>
      <dgm:t>
        <a:bodyPr/>
        <a:lstStyle/>
        <a:p>
          <a:r>
            <a:rPr lang="en-US" b="1" dirty="0"/>
            <a:t>Downsizing of licensed nursing home beds began in January with gradual decreases until the 4</a:t>
          </a:r>
          <a:r>
            <a:rPr lang="en-US" b="1" baseline="30000" dirty="0"/>
            <a:t>th</a:t>
          </a:r>
          <a:r>
            <a:rPr lang="en-US" b="1" dirty="0"/>
            <a:t> quarter of this year.</a:t>
          </a:r>
          <a:endParaRPr lang="en-US" dirty="0"/>
        </a:p>
      </dgm:t>
    </dgm:pt>
    <dgm:pt modelId="{2BE460A5-06A7-4D9B-B075-D301F1ADF8C6}" type="parTrans" cxnId="{BF1317C9-50F0-4A79-8557-46C0882BE921}">
      <dgm:prSet/>
      <dgm:spPr/>
      <dgm:t>
        <a:bodyPr/>
        <a:lstStyle/>
        <a:p>
          <a:endParaRPr lang="en-US"/>
        </a:p>
      </dgm:t>
    </dgm:pt>
    <dgm:pt modelId="{DF2DB212-0CDB-4B09-A8B0-BD1AD4BB9BDC}" type="sibTrans" cxnId="{BF1317C9-50F0-4A79-8557-46C0882BE921}">
      <dgm:prSet/>
      <dgm:spPr/>
      <dgm:t>
        <a:bodyPr/>
        <a:lstStyle/>
        <a:p>
          <a:endParaRPr lang="en-US"/>
        </a:p>
      </dgm:t>
    </dgm:pt>
    <dgm:pt modelId="{CF86CF72-D370-4FBB-9E4F-97E3C35EBEE7}">
      <dgm:prSet/>
      <dgm:spPr/>
      <dgm:t>
        <a:bodyPr/>
        <a:lstStyle/>
        <a:p>
          <a:r>
            <a:rPr lang="en-US" b="1" dirty="0"/>
            <a:t>There is a plan for a gradual reduction in workforce to align with gradual decreases in census.</a:t>
          </a:r>
          <a:endParaRPr lang="en-US" dirty="0"/>
        </a:p>
      </dgm:t>
    </dgm:pt>
    <dgm:pt modelId="{E2693390-3809-4764-ADCF-C25031D3352C}" type="parTrans" cxnId="{67EF63C1-8307-4E57-BB6A-547E2F7757FA}">
      <dgm:prSet/>
      <dgm:spPr/>
      <dgm:t>
        <a:bodyPr/>
        <a:lstStyle/>
        <a:p>
          <a:endParaRPr lang="en-US"/>
        </a:p>
      </dgm:t>
    </dgm:pt>
    <dgm:pt modelId="{D63D3D63-A608-47DC-8961-0421E4327861}" type="sibTrans" cxnId="{67EF63C1-8307-4E57-BB6A-547E2F7757FA}">
      <dgm:prSet/>
      <dgm:spPr/>
      <dgm:t>
        <a:bodyPr/>
        <a:lstStyle/>
        <a:p>
          <a:endParaRPr lang="en-US"/>
        </a:p>
      </dgm:t>
    </dgm:pt>
    <dgm:pt modelId="{8BAA3F0A-AC30-4B6E-9359-5B1D53DB519E}" type="pres">
      <dgm:prSet presAssocID="{281996DD-55C3-4473-933A-6A2153E64197}" presName="Name0" presStyleCnt="0">
        <dgm:presLayoutVars>
          <dgm:dir/>
          <dgm:resizeHandles val="exact"/>
        </dgm:presLayoutVars>
      </dgm:prSet>
      <dgm:spPr/>
    </dgm:pt>
    <dgm:pt modelId="{5122C6AA-1D0F-4E9A-9CF8-9F9AAEF16AA2}" type="pres">
      <dgm:prSet presAssocID="{38C0674A-A43B-4822-822E-2DF1B27BC1E5}" presName="node" presStyleLbl="node1" presStyleIdx="0" presStyleCnt="6">
        <dgm:presLayoutVars>
          <dgm:bulletEnabled val="1"/>
        </dgm:presLayoutVars>
      </dgm:prSet>
      <dgm:spPr/>
    </dgm:pt>
    <dgm:pt modelId="{730583A4-D979-42E5-8B88-7A8034FC2FAE}" type="pres">
      <dgm:prSet presAssocID="{09DD2222-DE9E-4F56-8534-3C4A7E745796}" presName="sibTrans" presStyleLbl="sibTrans1D1" presStyleIdx="0" presStyleCnt="5"/>
      <dgm:spPr/>
    </dgm:pt>
    <dgm:pt modelId="{15060217-D15D-4CFA-81F2-8FB2C9DC5E89}" type="pres">
      <dgm:prSet presAssocID="{09DD2222-DE9E-4F56-8534-3C4A7E745796}" presName="connectorText" presStyleLbl="sibTrans1D1" presStyleIdx="0" presStyleCnt="5"/>
      <dgm:spPr/>
    </dgm:pt>
    <dgm:pt modelId="{D80B7072-D1E4-4411-81D1-2599DF6945E1}" type="pres">
      <dgm:prSet presAssocID="{FD1A2CD2-2BAF-434D-BADF-09FE364CFD37}" presName="node" presStyleLbl="node1" presStyleIdx="1" presStyleCnt="6">
        <dgm:presLayoutVars>
          <dgm:bulletEnabled val="1"/>
        </dgm:presLayoutVars>
      </dgm:prSet>
      <dgm:spPr/>
    </dgm:pt>
    <dgm:pt modelId="{6381E239-3C1F-4192-9B51-DCBCF4C891B2}" type="pres">
      <dgm:prSet presAssocID="{4546BDE0-7D68-4B8D-B18F-DEDF3999419D}" presName="sibTrans" presStyleLbl="sibTrans1D1" presStyleIdx="1" presStyleCnt="5"/>
      <dgm:spPr/>
    </dgm:pt>
    <dgm:pt modelId="{F03298DA-4455-44D8-9891-9CF1A2F72659}" type="pres">
      <dgm:prSet presAssocID="{4546BDE0-7D68-4B8D-B18F-DEDF3999419D}" presName="connectorText" presStyleLbl="sibTrans1D1" presStyleIdx="1" presStyleCnt="5"/>
      <dgm:spPr/>
    </dgm:pt>
    <dgm:pt modelId="{0C00AAC7-19CC-4B8E-9952-D68EECDAA5C5}" type="pres">
      <dgm:prSet presAssocID="{62C5F704-C9EB-4095-8F5E-7BEF4BFF6853}" presName="node" presStyleLbl="node1" presStyleIdx="2" presStyleCnt="6">
        <dgm:presLayoutVars>
          <dgm:bulletEnabled val="1"/>
        </dgm:presLayoutVars>
      </dgm:prSet>
      <dgm:spPr/>
    </dgm:pt>
    <dgm:pt modelId="{5BAC4AAE-438D-4237-99AD-8C38218EA29B}" type="pres">
      <dgm:prSet presAssocID="{18D00209-0BF0-4458-83B0-8784A3BF1A85}" presName="sibTrans" presStyleLbl="sibTrans1D1" presStyleIdx="2" presStyleCnt="5"/>
      <dgm:spPr/>
    </dgm:pt>
    <dgm:pt modelId="{431878C7-EEE2-481B-92D8-165F37D84931}" type="pres">
      <dgm:prSet presAssocID="{18D00209-0BF0-4458-83B0-8784A3BF1A85}" presName="connectorText" presStyleLbl="sibTrans1D1" presStyleIdx="2" presStyleCnt="5"/>
      <dgm:spPr/>
    </dgm:pt>
    <dgm:pt modelId="{B31B8A7B-1E83-4C26-BB44-DCFF238E553E}" type="pres">
      <dgm:prSet presAssocID="{B13E7AC3-A4EC-4217-93A2-4D5745763DFC}" presName="node" presStyleLbl="node1" presStyleIdx="3" presStyleCnt="6">
        <dgm:presLayoutVars>
          <dgm:bulletEnabled val="1"/>
        </dgm:presLayoutVars>
      </dgm:prSet>
      <dgm:spPr/>
    </dgm:pt>
    <dgm:pt modelId="{192D38A4-347C-4592-9711-63AFCB36AA8C}" type="pres">
      <dgm:prSet presAssocID="{B18F634D-EF6C-46AE-865A-57659A4E8377}" presName="sibTrans" presStyleLbl="sibTrans1D1" presStyleIdx="3" presStyleCnt="5"/>
      <dgm:spPr/>
    </dgm:pt>
    <dgm:pt modelId="{BFC1B53F-4902-461A-9E74-270A5BAF5DA6}" type="pres">
      <dgm:prSet presAssocID="{B18F634D-EF6C-46AE-865A-57659A4E8377}" presName="connectorText" presStyleLbl="sibTrans1D1" presStyleIdx="3" presStyleCnt="5"/>
      <dgm:spPr/>
    </dgm:pt>
    <dgm:pt modelId="{641B2BEE-DA4C-483B-B9C6-4170D0C08505}" type="pres">
      <dgm:prSet presAssocID="{B5F23BEC-CAAB-4D30-B0A1-445FFFE53878}" presName="node" presStyleLbl="node1" presStyleIdx="4" presStyleCnt="6">
        <dgm:presLayoutVars>
          <dgm:bulletEnabled val="1"/>
        </dgm:presLayoutVars>
      </dgm:prSet>
      <dgm:spPr/>
    </dgm:pt>
    <dgm:pt modelId="{6A242C7E-814C-4868-AAD4-BFFC6E57FEF8}" type="pres">
      <dgm:prSet presAssocID="{DF2DB212-0CDB-4B09-A8B0-BD1AD4BB9BDC}" presName="sibTrans" presStyleLbl="sibTrans1D1" presStyleIdx="4" presStyleCnt="5"/>
      <dgm:spPr/>
    </dgm:pt>
    <dgm:pt modelId="{3E85B340-0023-4D16-87FF-C27845F4B6C6}" type="pres">
      <dgm:prSet presAssocID="{DF2DB212-0CDB-4B09-A8B0-BD1AD4BB9BDC}" presName="connectorText" presStyleLbl="sibTrans1D1" presStyleIdx="4" presStyleCnt="5"/>
      <dgm:spPr/>
    </dgm:pt>
    <dgm:pt modelId="{84E5D3CC-BCF9-4528-8123-BE3BFFFC4EBF}" type="pres">
      <dgm:prSet presAssocID="{CF86CF72-D370-4FBB-9E4F-97E3C35EBEE7}" presName="node" presStyleLbl="node1" presStyleIdx="5" presStyleCnt="6">
        <dgm:presLayoutVars>
          <dgm:bulletEnabled val="1"/>
        </dgm:presLayoutVars>
      </dgm:prSet>
      <dgm:spPr/>
    </dgm:pt>
  </dgm:ptLst>
  <dgm:cxnLst>
    <dgm:cxn modelId="{E8B0380F-9C55-4C15-9CC2-E39272ECC6DB}" srcId="{281996DD-55C3-4473-933A-6A2153E64197}" destId="{FD1A2CD2-2BAF-434D-BADF-09FE364CFD37}" srcOrd="1" destOrd="0" parTransId="{8A80E553-AD3E-4F14-95E9-4307BD091345}" sibTransId="{4546BDE0-7D68-4B8D-B18F-DEDF3999419D}"/>
    <dgm:cxn modelId="{D3CFA119-3F3A-4FBE-BAEA-CA8A58633854}" type="presOf" srcId="{62C5F704-C9EB-4095-8F5E-7BEF4BFF6853}" destId="{0C00AAC7-19CC-4B8E-9952-D68EECDAA5C5}" srcOrd="0" destOrd="0" presId="urn:microsoft.com/office/officeart/2016/7/layout/RepeatingBendingProcessNew"/>
    <dgm:cxn modelId="{0096D421-C847-4072-8114-19BBAA22A4D6}" type="presOf" srcId="{B13E7AC3-A4EC-4217-93A2-4D5745763DFC}" destId="{B31B8A7B-1E83-4C26-BB44-DCFF238E553E}" srcOrd="0" destOrd="0" presId="urn:microsoft.com/office/officeart/2016/7/layout/RepeatingBendingProcessNew"/>
    <dgm:cxn modelId="{DE411D23-2E58-406D-9A2E-E4E208FF7D25}" type="presOf" srcId="{09DD2222-DE9E-4F56-8534-3C4A7E745796}" destId="{15060217-D15D-4CFA-81F2-8FB2C9DC5E89}" srcOrd="1" destOrd="0" presId="urn:microsoft.com/office/officeart/2016/7/layout/RepeatingBendingProcessNew"/>
    <dgm:cxn modelId="{2C874E26-FE80-4617-BEE3-62DF9861FBDA}" srcId="{281996DD-55C3-4473-933A-6A2153E64197}" destId="{38C0674A-A43B-4822-822E-2DF1B27BC1E5}" srcOrd="0" destOrd="0" parTransId="{884C2781-6778-4B11-91CD-E30D2D5EB051}" sibTransId="{09DD2222-DE9E-4F56-8534-3C4A7E745796}"/>
    <dgm:cxn modelId="{49C45B3E-9003-4FB8-AABA-312C2BBD1844}" type="presOf" srcId="{18D00209-0BF0-4458-83B0-8784A3BF1A85}" destId="{5BAC4AAE-438D-4237-99AD-8C38218EA29B}" srcOrd="0" destOrd="0" presId="urn:microsoft.com/office/officeart/2016/7/layout/RepeatingBendingProcessNew"/>
    <dgm:cxn modelId="{803A736F-A04E-41E1-A6DC-8EDDBA1DC893}" type="presOf" srcId="{FD1A2CD2-2BAF-434D-BADF-09FE364CFD37}" destId="{D80B7072-D1E4-4411-81D1-2599DF6945E1}" srcOrd="0" destOrd="0" presId="urn:microsoft.com/office/officeart/2016/7/layout/RepeatingBendingProcessNew"/>
    <dgm:cxn modelId="{2ED38D50-28F6-4D13-98F8-2290DA8D2217}" type="presOf" srcId="{B18F634D-EF6C-46AE-865A-57659A4E8377}" destId="{BFC1B53F-4902-461A-9E74-270A5BAF5DA6}" srcOrd="1" destOrd="0" presId="urn:microsoft.com/office/officeart/2016/7/layout/RepeatingBendingProcessNew"/>
    <dgm:cxn modelId="{6D005751-4504-4D09-A834-700266A613EB}" type="presOf" srcId="{B18F634D-EF6C-46AE-865A-57659A4E8377}" destId="{192D38A4-347C-4592-9711-63AFCB36AA8C}" srcOrd="0" destOrd="0" presId="urn:microsoft.com/office/officeart/2016/7/layout/RepeatingBendingProcessNew"/>
    <dgm:cxn modelId="{70C40973-792C-485E-BD92-A9A07F8B6754}" type="presOf" srcId="{DF2DB212-0CDB-4B09-A8B0-BD1AD4BB9BDC}" destId="{6A242C7E-814C-4868-AAD4-BFFC6E57FEF8}" srcOrd="0" destOrd="0" presId="urn:microsoft.com/office/officeart/2016/7/layout/RepeatingBendingProcessNew"/>
    <dgm:cxn modelId="{68E17953-815C-4F18-838F-C001DBCE4F4C}" type="presOf" srcId="{4546BDE0-7D68-4B8D-B18F-DEDF3999419D}" destId="{6381E239-3C1F-4192-9B51-DCBCF4C891B2}" srcOrd="0" destOrd="0" presId="urn:microsoft.com/office/officeart/2016/7/layout/RepeatingBendingProcessNew"/>
    <dgm:cxn modelId="{1BBFD954-D6D3-4710-B71B-3B394D899167}" type="presOf" srcId="{38C0674A-A43B-4822-822E-2DF1B27BC1E5}" destId="{5122C6AA-1D0F-4E9A-9CF8-9F9AAEF16AA2}" srcOrd="0" destOrd="0" presId="urn:microsoft.com/office/officeart/2016/7/layout/RepeatingBendingProcessNew"/>
    <dgm:cxn modelId="{8E2B487E-1131-4D36-8AD3-B99C24DC6EDE}" type="presOf" srcId="{281996DD-55C3-4473-933A-6A2153E64197}" destId="{8BAA3F0A-AC30-4B6E-9359-5B1D53DB519E}" srcOrd="0" destOrd="0" presId="urn:microsoft.com/office/officeart/2016/7/layout/RepeatingBendingProcessNew"/>
    <dgm:cxn modelId="{B0C90195-F35A-4C22-A309-5225FF2ED4C7}" type="presOf" srcId="{09DD2222-DE9E-4F56-8534-3C4A7E745796}" destId="{730583A4-D979-42E5-8B88-7A8034FC2FAE}" srcOrd="0" destOrd="0" presId="urn:microsoft.com/office/officeart/2016/7/layout/RepeatingBendingProcessNew"/>
    <dgm:cxn modelId="{F9088BAB-67CD-4C93-9B25-A29153F89A6A}" type="presOf" srcId="{DF2DB212-0CDB-4B09-A8B0-BD1AD4BB9BDC}" destId="{3E85B340-0023-4D16-87FF-C27845F4B6C6}" srcOrd="1" destOrd="0" presId="urn:microsoft.com/office/officeart/2016/7/layout/RepeatingBendingProcessNew"/>
    <dgm:cxn modelId="{F9DC54AC-2ABC-45AF-9E71-785E965D9DF6}" srcId="{281996DD-55C3-4473-933A-6A2153E64197}" destId="{B13E7AC3-A4EC-4217-93A2-4D5745763DFC}" srcOrd="3" destOrd="0" parTransId="{DCDAA619-C3B9-4FF9-BDCD-0727C8A421B4}" sibTransId="{B18F634D-EF6C-46AE-865A-57659A4E8377}"/>
    <dgm:cxn modelId="{67EF63C1-8307-4E57-BB6A-547E2F7757FA}" srcId="{281996DD-55C3-4473-933A-6A2153E64197}" destId="{CF86CF72-D370-4FBB-9E4F-97E3C35EBEE7}" srcOrd="5" destOrd="0" parTransId="{E2693390-3809-4764-ADCF-C25031D3352C}" sibTransId="{D63D3D63-A608-47DC-8961-0421E4327861}"/>
    <dgm:cxn modelId="{BF1317C9-50F0-4A79-8557-46C0882BE921}" srcId="{281996DD-55C3-4473-933A-6A2153E64197}" destId="{B5F23BEC-CAAB-4D30-B0A1-445FFFE53878}" srcOrd="4" destOrd="0" parTransId="{2BE460A5-06A7-4D9B-B075-D301F1ADF8C6}" sibTransId="{DF2DB212-0CDB-4B09-A8B0-BD1AD4BB9BDC}"/>
    <dgm:cxn modelId="{307F47DD-28D6-48C8-AB6D-6CD97C41B357}" type="presOf" srcId="{CF86CF72-D370-4FBB-9E4F-97E3C35EBEE7}" destId="{84E5D3CC-BCF9-4528-8123-BE3BFFFC4EBF}" srcOrd="0" destOrd="0" presId="urn:microsoft.com/office/officeart/2016/7/layout/RepeatingBendingProcessNew"/>
    <dgm:cxn modelId="{2863A1E8-0D19-42E9-9A52-82C8F15565ED}" type="presOf" srcId="{18D00209-0BF0-4458-83B0-8784A3BF1A85}" destId="{431878C7-EEE2-481B-92D8-165F37D84931}" srcOrd="1" destOrd="0" presId="urn:microsoft.com/office/officeart/2016/7/layout/RepeatingBendingProcessNew"/>
    <dgm:cxn modelId="{24CA20F0-8449-497F-89EE-7CF0894B8EA3}" type="presOf" srcId="{4546BDE0-7D68-4B8D-B18F-DEDF3999419D}" destId="{F03298DA-4455-44D8-9891-9CF1A2F72659}" srcOrd="1" destOrd="0" presId="urn:microsoft.com/office/officeart/2016/7/layout/RepeatingBendingProcessNew"/>
    <dgm:cxn modelId="{C8E52EF7-D93D-40CA-99A6-C5F674367519}" type="presOf" srcId="{B5F23BEC-CAAB-4D30-B0A1-445FFFE53878}" destId="{641B2BEE-DA4C-483B-B9C6-4170D0C08505}" srcOrd="0" destOrd="0" presId="urn:microsoft.com/office/officeart/2016/7/layout/RepeatingBendingProcessNew"/>
    <dgm:cxn modelId="{40FA97F8-DD8E-472A-A80E-E4EB4140B7E6}" srcId="{281996DD-55C3-4473-933A-6A2153E64197}" destId="{62C5F704-C9EB-4095-8F5E-7BEF4BFF6853}" srcOrd="2" destOrd="0" parTransId="{0C748052-FD82-42D3-A5FA-71BBA949DE16}" sibTransId="{18D00209-0BF0-4458-83B0-8784A3BF1A85}"/>
    <dgm:cxn modelId="{2FDB3839-CE3B-4905-A2D9-A38A335E88DC}" type="presParOf" srcId="{8BAA3F0A-AC30-4B6E-9359-5B1D53DB519E}" destId="{5122C6AA-1D0F-4E9A-9CF8-9F9AAEF16AA2}" srcOrd="0" destOrd="0" presId="urn:microsoft.com/office/officeart/2016/7/layout/RepeatingBendingProcessNew"/>
    <dgm:cxn modelId="{AE8D6960-D7DD-4943-8BDB-173A84D17C29}" type="presParOf" srcId="{8BAA3F0A-AC30-4B6E-9359-5B1D53DB519E}" destId="{730583A4-D979-42E5-8B88-7A8034FC2FAE}" srcOrd="1" destOrd="0" presId="urn:microsoft.com/office/officeart/2016/7/layout/RepeatingBendingProcessNew"/>
    <dgm:cxn modelId="{AB928D05-84E2-417D-B29C-6371940E8F52}" type="presParOf" srcId="{730583A4-D979-42E5-8B88-7A8034FC2FAE}" destId="{15060217-D15D-4CFA-81F2-8FB2C9DC5E89}" srcOrd="0" destOrd="0" presId="urn:microsoft.com/office/officeart/2016/7/layout/RepeatingBendingProcessNew"/>
    <dgm:cxn modelId="{7F847CFD-B69B-4DD0-98E1-CA01BAC8E8A9}" type="presParOf" srcId="{8BAA3F0A-AC30-4B6E-9359-5B1D53DB519E}" destId="{D80B7072-D1E4-4411-81D1-2599DF6945E1}" srcOrd="2" destOrd="0" presId="urn:microsoft.com/office/officeart/2016/7/layout/RepeatingBendingProcessNew"/>
    <dgm:cxn modelId="{4926EAA6-08A2-47E4-A9B3-F5C7B112D197}" type="presParOf" srcId="{8BAA3F0A-AC30-4B6E-9359-5B1D53DB519E}" destId="{6381E239-3C1F-4192-9B51-DCBCF4C891B2}" srcOrd="3" destOrd="0" presId="urn:microsoft.com/office/officeart/2016/7/layout/RepeatingBendingProcessNew"/>
    <dgm:cxn modelId="{4C12B84D-7450-4DDA-9015-16BF781B2CCC}" type="presParOf" srcId="{6381E239-3C1F-4192-9B51-DCBCF4C891B2}" destId="{F03298DA-4455-44D8-9891-9CF1A2F72659}" srcOrd="0" destOrd="0" presId="urn:microsoft.com/office/officeart/2016/7/layout/RepeatingBendingProcessNew"/>
    <dgm:cxn modelId="{19A01F34-E6C2-495C-8D0A-B1893E5AE8AE}" type="presParOf" srcId="{8BAA3F0A-AC30-4B6E-9359-5B1D53DB519E}" destId="{0C00AAC7-19CC-4B8E-9952-D68EECDAA5C5}" srcOrd="4" destOrd="0" presId="urn:microsoft.com/office/officeart/2016/7/layout/RepeatingBendingProcessNew"/>
    <dgm:cxn modelId="{97955D13-977B-4CB3-B1A8-78B56E9999CC}" type="presParOf" srcId="{8BAA3F0A-AC30-4B6E-9359-5B1D53DB519E}" destId="{5BAC4AAE-438D-4237-99AD-8C38218EA29B}" srcOrd="5" destOrd="0" presId="urn:microsoft.com/office/officeart/2016/7/layout/RepeatingBendingProcessNew"/>
    <dgm:cxn modelId="{A36CF39C-8139-4B5D-9241-3CB096414EC4}" type="presParOf" srcId="{5BAC4AAE-438D-4237-99AD-8C38218EA29B}" destId="{431878C7-EEE2-481B-92D8-165F37D84931}" srcOrd="0" destOrd="0" presId="urn:microsoft.com/office/officeart/2016/7/layout/RepeatingBendingProcessNew"/>
    <dgm:cxn modelId="{31F5AFA6-84D6-4E49-AD96-EF917D148C36}" type="presParOf" srcId="{8BAA3F0A-AC30-4B6E-9359-5B1D53DB519E}" destId="{B31B8A7B-1E83-4C26-BB44-DCFF238E553E}" srcOrd="6" destOrd="0" presId="urn:microsoft.com/office/officeart/2016/7/layout/RepeatingBendingProcessNew"/>
    <dgm:cxn modelId="{399D4859-51E4-47E6-A7D8-FE1E9EABEF53}" type="presParOf" srcId="{8BAA3F0A-AC30-4B6E-9359-5B1D53DB519E}" destId="{192D38A4-347C-4592-9711-63AFCB36AA8C}" srcOrd="7" destOrd="0" presId="urn:microsoft.com/office/officeart/2016/7/layout/RepeatingBendingProcessNew"/>
    <dgm:cxn modelId="{725965C5-972A-498F-84C1-032A4628BEE4}" type="presParOf" srcId="{192D38A4-347C-4592-9711-63AFCB36AA8C}" destId="{BFC1B53F-4902-461A-9E74-270A5BAF5DA6}" srcOrd="0" destOrd="0" presId="urn:microsoft.com/office/officeart/2016/7/layout/RepeatingBendingProcessNew"/>
    <dgm:cxn modelId="{BBA9F0CA-3A04-4847-830C-F77A5144EEB0}" type="presParOf" srcId="{8BAA3F0A-AC30-4B6E-9359-5B1D53DB519E}" destId="{641B2BEE-DA4C-483B-B9C6-4170D0C08505}" srcOrd="8" destOrd="0" presId="urn:microsoft.com/office/officeart/2016/7/layout/RepeatingBendingProcessNew"/>
    <dgm:cxn modelId="{2ADA3ED3-1D2A-41DE-82E5-A4447BFD521C}" type="presParOf" srcId="{8BAA3F0A-AC30-4B6E-9359-5B1D53DB519E}" destId="{6A242C7E-814C-4868-AAD4-BFFC6E57FEF8}" srcOrd="9" destOrd="0" presId="urn:microsoft.com/office/officeart/2016/7/layout/RepeatingBendingProcessNew"/>
    <dgm:cxn modelId="{8F0CD634-DF46-46CF-A39B-3F30DC12AD21}" type="presParOf" srcId="{6A242C7E-814C-4868-AAD4-BFFC6E57FEF8}" destId="{3E85B340-0023-4D16-87FF-C27845F4B6C6}" srcOrd="0" destOrd="0" presId="urn:microsoft.com/office/officeart/2016/7/layout/RepeatingBendingProcessNew"/>
    <dgm:cxn modelId="{2F92A172-9E6C-499E-8A44-4DE2AB02646A}" type="presParOf" srcId="{8BAA3F0A-AC30-4B6E-9359-5B1D53DB519E}" destId="{84E5D3CC-BCF9-4528-8123-BE3BFFFC4EBF}" srcOrd="10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0583A4-D979-42E5-8B88-7A8034FC2FAE}">
      <dsp:nvSpPr>
        <dsp:cNvPr id="0" name=""/>
        <dsp:cNvSpPr/>
      </dsp:nvSpPr>
      <dsp:spPr>
        <a:xfrm>
          <a:off x="2900381" y="735753"/>
          <a:ext cx="56803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68032" y="45720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169431" y="778479"/>
        <a:ext cx="29931" cy="5986"/>
      </dsp:txXfrm>
    </dsp:sp>
    <dsp:sp modelId="{5122C6AA-1D0F-4E9A-9CF8-9F9AAEF16AA2}">
      <dsp:nvSpPr>
        <dsp:cNvPr id="0" name=""/>
        <dsp:cNvSpPr/>
      </dsp:nvSpPr>
      <dsp:spPr>
        <a:xfrm>
          <a:off x="299433" y="648"/>
          <a:ext cx="2602748" cy="156164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537" tIns="133872" rIns="127537" bIns="1338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Hillview Health Care Center’s current model is heavily focused on skilled nursing care </a:t>
          </a:r>
          <a:endParaRPr lang="en-US" sz="1600" kern="1200"/>
        </a:p>
      </dsp:txBody>
      <dsp:txXfrm>
        <a:off x="299433" y="648"/>
        <a:ext cx="2602748" cy="1561648"/>
      </dsp:txXfrm>
    </dsp:sp>
    <dsp:sp modelId="{6381E239-3C1F-4192-9B51-DCBCF4C891B2}">
      <dsp:nvSpPr>
        <dsp:cNvPr id="0" name=""/>
        <dsp:cNvSpPr/>
      </dsp:nvSpPr>
      <dsp:spPr>
        <a:xfrm>
          <a:off x="6101761" y="735753"/>
          <a:ext cx="56803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68032" y="45720"/>
              </a:lnTo>
            </a:path>
          </a:pathLst>
        </a:custGeom>
        <a:noFill/>
        <a:ln w="9525" cap="flat" cmpd="sng" algn="ctr">
          <a:solidFill>
            <a:schemeClr val="accent2">
              <a:hueOff val="-848244"/>
              <a:satOff val="2796"/>
              <a:lumOff val="299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370811" y="778479"/>
        <a:ext cx="29931" cy="5986"/>
      </dsp:txXfrm>
    </dsp:sp>
    <dsp:sp modelId="{D80B7072-D1E4-4411-81D1-2599DF6945E1}">
      <dsp:nvSpPr>
        <dsp:cNvPr id="0" name=""/>
        <dsp:cNvSpPr/>
      </dsp:nvSpPr>
      <dsp:spPr>
        <a:xfrm>
          <a:off x="3500813" y="648"/>
          <a:ext cx="2602748" cy="1561648"/>
        </a:xfrm>
        <a:prstGeom prst="rect">
          <a:avLst/>
        </a:prstGeom>
        <a:solidFill>
          <a:schemeClr val="accent2">
            <a:hueOff val="-678595"/>
            <a:satOff val="2237"/>
            <a:lumOff val="2392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537" tIns="133872" rIns="127537" bIns="1338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It does not offer a full continuum of care options on its campus</a:t>
          </a:r>
          <a:endParaRPr lang="en-US" sz="1600" kern="1200"/>
        </a:p>
      </dsp:txBody>
      <dsp:txXfrm>
        <a:off x="3500813" y="648"/>
        <a:ext cx="2602748" cy="1561648"/>
      </dsp:txXfrm>
    </dsp:sp>
    <dsp:sp modelId="{5BAC4AAE-438D-4237-99AD-8C38218EA29B}">
      <dsp:nvSpPr>
        <dsp:cNvPr id="0" name=""/>
        <dsp:cNvSpPr/>
      </dsp:nvSpPr>
      <dsp:spPr>
        <a:xfrm>
          <a:off x="1600807" y="1560497"/>
          <a:ext cx="6402760" cy="568032"/>
        </a:xfrm>
        <a:custGeom>
          <a:avLst/>
          <a:gdLst/>
          <a:ahLst/>
          <a:cxnLst/>
          <a:rect l="0" t="0" r="0" b="0"/>
          <a:pathLst>
            <a:path>
              <a:moveTo>
                <a:pt x="6402760" y="0"/>
              </a:moveTo>
              <a:lnTo>
                <a:pt x="6402760" y="301116"/>
              </a:lnTo>
              <a:lnTo>
                <a:pt x="0" y="301116"/>
              </a:lnTo>
              <a:lnTo>
                <a:pt x="0" y="568032"/>
              </a:lnTo>
            </a:path>
          </a:pathLst>
        </a:custGeom>
        <a:noFill/>
        <a:ln w="9525" cap="flat" cmpd="sng" algn="ctr">
          <a:solidFill>
            <a:schemeClr val="accent2">
              <a:hueOff val="-1696488"/>
              <a:satOff val="5592"/>
              <a:lumOff val="5981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641420" y="1841520"/>
        <a:ext cx="321534" cy="5986"/>
      </dsp:txXfrm>
    </dsp:sp>
    <dsp:sp modelId="{0C00AAC7-19CC-4B8E-9952-D68EECDAA5C5}">
      <dsp:nvSpPr>
        <dsp:cNvPr id="0" name=""/>
        <dsp:cNvSpPr/>
      </dsp:nvSpPr>
      <dsp:spPr>
        <a:xfrm>
          <a:off x="6702193" y="648"/>
          <a:ext cx="2602748" cy="1561648"/>
        </a:xfrm>
        <a:prstGeom prst="rect">
          <a:avLst/>
        </a:prstGeom>
        <a:solidFill>
          <a:schemeClr val="accent2">
            <a:hueOff val="-1357190"/>
            <a:satOff val="4474"/>
            <a:lumOff val="4784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537" tIns="133872" rIns="127537" bIns="1338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To better align with the trends in long term care for future sustainability, </a:t>
          </a:r>
          <a:endParaRPr lang="en-US" sz="1600" kern="1200"/>
        </a:p>
      </dsp:txBody>
      <dsp:txXfrm>
        <a:off x="6702193" y="648"/>
        <a:ext cx="2602748" cy="1561648"/>
      </dsp:txXfrm>
    </dsp:sp>
    <dsp:sp modelId="{192D38A4-347C-4592-9711-63AFCB36AA8C}">
      <dsp:nvSpPr>
        <dsp:cNvPr id="0" name=""/>
        <dsp:cNvSpPr/>
      </dsp:nvSpPr>
      <dsp:spPr>
        <a:xfrm>
          <a:off x="2900381" y="2896033"/>
          <a:ext cx="56803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68032" y="45720"/>
              </a:lnTo>
            </a:path>
          </a:pathLst>
        </a:custGeom>
        <a:noFill/>
        <a:ln w="9525" cap="flat" cmpd="sng" algn="ctr">
          <a:solidFill>
            <a:schemeClr val="accent2">
              <a:hueOff val="-2544732"/>
              <a:satOff val="8389"/>
              <a:lumOff val="8971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169431" y="2938760"/>
        <a:ext cx="29931" cy="5986"/>
      </dsp:txXfrm>
    </dsp:sp>
    <dsp:sp modelId="{B31B8A7B-1E83-4C26-BB44-DCFF238E553E}">
      <dsp:nvSpPr>
        <dsp:cNvPr id="0" name=""/>
        <dsp:cNvSpPr/>
      </dsp:nvSpPr>
      <dsp:spPr>
        <a:xfrm>
          <a:off x="299433" y="2160929"/>
          <a:ext cx="2602748" cy="1561648"/>
        </a:xfrm>
        <a:prstGeom prst="rect">
          <a:avLst/>
        </a:prstGeom>
        <a:solidFill>
          <a:schemeClr val="accent2">
            <a:hueOff val="-2035785"/>
            <a:satOff val="6711"/>
            <a:lumOff val="7177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537" tIns="133872" rIns="127537" bIns="1338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Hillview campus will decrease their number of licensed skilled beds from 60 to 26 by the end of 2025.  </a:t>
          </a:r>
          <a:endParaRPr lang="en-US" sz="1600" kern="1200"/>
        </a:p>
      </dsp:txBody>
      <dsp:txXfrm>
        <a:off x="299433" y="2160929"/>
        <a:ext cx="2602748" cy="1561648"/>
      </dsp:txXfrm>
    </dsp:sp>
    <dsp:sp modelId="{6A242C7E-814C-4868-AAD4-BFFC6E57FEF8}">
      <dsp:nvSpPr>
        <dsp:cNvPr id="0" name=""/>
        <dsp:cNvSpPr/>
      </dsp:nvSpPr>
      <dsp:spPr>
        <a:xfrm>
          <a:off x="6101761" y="2896033"/>
          <a:ext cx="56803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68032" y="45720"/>
              </a:lnTo>
            </a:path>
          </a:pathLst>
        </a:custGeom>
        <a:noFill/>
        <a:ln w="9525" cap="flat" cmpd="sng" algn="ctr">
          <a:solidFill>
            <a:schemeClr val="accent2">
              <a:hueOff val="-3392975"/>
              <a:satOff val="11185"/>
              <a:lumOff val="11961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370811" y="2938760"/>
        <a:ext cx="29931" cy="5986"/>
      </dsp:txXfrm>
    </dsp:sp>
    <dsp:sp modelId="{641B2BEE-DA4C-483B-B9C6-4170D0C08505}">
      <dsp:nvSpPr>
        <dsp:cNvPr id="0" name=""/>
        <dsp:cNvSpPr/>
      </dsp:nvSpPr>
      <dsp:spPr>
        <a:xfrm>
          <a:off x="3500813" y="2160929"/>
          <a:ext cx="2602748" cy="1561648"/>
        </a:xfrm>
        <a:prstGeom prst="rect">
          <a:avLst/>
        </a:prstGeom>
        <a:solidFill>
          <a:schemeClr val="accent2">
            <a:hueOff val="-2714380"/>
            <a:satOff val="8948"/>
            <a:lumOff val="956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537" tIns="133872" rIns="127537" bIns="1338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Downsizing of licensed nursing home beds began in January with gradual decreases until the 4</a:t>
          </a:r>
          <a:r>
            <a:rPr lang="en-US" sz="1600" b="1" kern="1200" baseline="30000" dirty="0"/>
            <a:t>th</a:t>
          </a:r>
          <a:r>
            <a:rPr lang="en-US" sz="1600" b="1" kern="1200" dirty="0"/>
            <a:t> quarter of this year.</a:t>
          </a:r>
          <a:endParaRPr lang="en-US" sz="1600" kern="1200" dirty="0"/>
        </a:p>
      </dsp:txBody>
      <dsp:txXfrm>
        <a:off x="3500813" y="2160929"/>
        <a:ext cx="2602748" cy="1561648"/>
      </dsp:txXfrm>
    </dsp:sp>
    <dsp:sp modelId="{84E5D3CC-BCF9-4528-8123-BE3BFFFC4EBF}">
      <dsp:nvSpPr>
        <dsp:cNvPr id="0" name=""/>
        <dsp:cNvSpPr/>
      </dsp:nvSpPr>
      <dsp:spPr>
        <a:xfrm>
          <a:off x="6702193" y="2160929"/>
          <a:ext cx="2602748" cy="1561648"/>
        </a:xfrm>
        <a:prstGeom prst="rect">
          <a:avLst/>
        </a:prstGeom>
        <a:solidFill>
          <a:schemeClr val="accent2">
            <a:hueOff val="-3392975"/>
            <a:satOff val="11185"/>
            <a:lumOff val="11961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537" tIns="133872" rIns="127537" bIns="1338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There is a plan for a gradual reduction in workforce to align with gradual decreases in census.</a:t>
          </a:r>
          <a:endParaRPr lang="en-US" sz="1600" kern="1200" dirty="0"/>
        </a:p>
      </dsp:txBody>
      <dsp:txXfrm>
        <a:off x="6702193" y="2160929"/>
        <a:ext cx="2602748" cy="15616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332BDB1-60E6-4AD0-9564-2DDED9E00D8E}" type="datetimeFigureOut">
              <a:rPr lang="en-US" smtClean="0"/>
              <a:t>2/27/2025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D762370-C067-449E-BDB5-87F5320F27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483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/>
              <a:t>Thank you to those who were able to join live </a:t>
            </a:r>
          </a:p>
          <a:p>
            <a:r>
              <a:rPr lang="en-US" sz="1400" dirty="0"/>
              <a:t>RECORD</a:t>
            </a:r>
          </a:p>
          <a:p>
            <a:endParaRPr lang="en-US" sz="1400" dirty="0"/>
          </a:p>
          <a:p>
            <a:endParaRPr lang="en-US" sz="1400" dirty="0"/>
          </a:p>
          <a:p>
            <a:r>
              <a:rPr lang="en-US" sz="1400" dirty="0"/>
              <a:t>Introductions</a:t>
            </a:r>
          </a:p>
          <a:p>
            <a:endParaRPr lang="en-US" sz="1400" dirty="0"/>
          </a:p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762370-C067-449E-BDB5-87F5320F2731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2446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762370-C067-449E-BDB5-87F5320F2731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06127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county wide training that was completed by all dept heads and supervisors downtown.  All other staff, the training will be brought to you.  We have 2 champions 1.  Kim Haskey and 2. Carrie Mahlum who will organize and lead the completion of these trainings by all staff.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762370-C067-449E-BDB5-87F5320F2731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877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8420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2/27/2025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17555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4191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2/27/2025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5775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7484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2/27/2025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2683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2/27/2025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66677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2/27/2025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2733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2/27/2025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15370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2/27/2025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46814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B61BEF0D-F0BB-DE4B-95CE-6DB70DBA9567}" type="datetimeFigureOut">
              <a:rPr lang="en-US" smtClean="0"/>
              <a:pPr/>
              <a:t>2/27/2025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3592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7583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acrossecounty.org/hillview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lacrossecounty.org/hillview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lacrossecountyorg-my.sharepoint.com/:v:/r/personal/kkramer_lacrossecounty_org/Documents/Desktop/project%20photos/900%20hall/Med%20Room%20on%20900.MOV?csf=1&amp;web=1&amp;e=HPagLs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lacrossecountyorg-my.sharepoint.com/:v:/r/personal/kkramer_lacrossecounty_org/Documents/Desktop/project%20photos/900%20hall/Resident%20room.MOV?csf=1&amp;web=1&amp;e=Ih0DXr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3E7886A-175B-4858-81C3-2BEA1EBBCA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121" y="1339856"/>
            <a:ext cx="3291131" cy="16848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1D36560-3AC4-4AB1-96D9-9FF7297DEA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15" r="47823" b="23066"/>
          <a:stretch/>
        </p:blipFill>
        <p:spPr>
          <a:xfrm>
            <a:off x="0" y="0"/>
            <a:ext cx="610530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4642C4F-F18B-4FD9-8BE2-1EA0AFEE200C}"/>
              </a:ext>
            </a:extLst>
          </p:cNvPr>
          <p:cNvSpPr txBox="1"/>
          <p:nvPr/>
        </p:nvSpPr>
        <p:spPr>
          <a:xfrm>
            <a:off x="6011285" y="3183792"/>
            <a:ext cx="58368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TOWN HALL</a:t>
            </a:r>
          </a:p>
          <a:p>
            <a:pPr algn="ctr"/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STAFF</a:t>
            </a:r>
          </a:p>
          <a:p>
            <a:pPr algn="ctr"/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February 2025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1B02B7D-3F66-4571-81C2-AF32D86F1F70}"/>
              </a:ext>
            </a:extLst>
          </p:cNvPr>
          <p:cNvSpPr/>
          <p:nvPr/>
        </p:nvSpPr>
        <p:spPr>
          <a:xfrm>
            <a:off x="363756" y="74140"/>
            <a:ext cx="5741552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8000">
                <a:schemeClr val="bg2">
                  <a:alpha val="11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7497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ABC12-DE41-8B2A-0722-8992E4401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HILLVIEW WEBSITE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C6E7431-2CBD-6A44-B97A-50D588E78A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Hillview</a:t>
            </a:r>
            <a:r>
              <a:rPr lang="en-US" dirty="0"/>
              <a:t>  </a:t>
            </a:r>
          </a:p>
          <a:p>
            <a:r>
              <a:rPr lang="en-US" dirty="0">
                <a:hlinkClick r:id="rId4"/>
              </a:rPr>
              <a:t>www.Lacrossecounty.org/hillview</a:t>
            </a:r>
            <a:endParaRPr lang="en-US" dirty="0"/>
          </a:p>
          <a:p>
            <a:r>
              <a:rPr lang="en-US" dirty="0"/>
              <a:t>View these presentations </a:t>
            </a:r>
          </a:p>
          <a:p>
            <a:r>
              <a:rPr lang="en-US" dirty="0"/>
              <a:t>View Family Newsletter</a:t>
            </a:r>
          </a:p>
        </p:txBody>
      </p:sp>
    </p:spTree>
    <p:extLst>
      <p:ext uri="{BB962C8B-B14F-4D97-AF65-F5344CB8AC3E}">
        <p14:creationId xmlns:p14="http://schemas.microsoft.com/office/powerpoint/2010/main" val="32099387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F856611-6F23-7799-D737-01535E99602A}"/>
              </a:ext>
            </a:extLst>
          </p:cNvPr>
          <p:cNvSpPr txBox="1"/>
          <p:nvPr/>
        </p:nvSpPr>
        <p:spPr>
          <a:xfrm flipH="1">
            <a:off x="795867" y="191910"/>
            <a:ext cx="10600266" cy="5278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AGENDA</a:t>
            </a:r>
          </a:p>
          <a:p>
            <a:pPr algn="ctr"/>
            <a:endParaRPr lang="en-US" dirty="0"/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endParaRPr lang="en-US" sz="30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30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Meet our New ALS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30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Hillview Project update-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3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Website info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3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Next Meeting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US" sz="30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30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sz="30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US" sz="30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US" sz="30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en-US" dirty="0"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74226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62">
            <a:extLst>
              <a:ext uri="{FF2B5EF4-FFF2-40B4-BE49-F238E27FC236}">
                <a16:creationId xmlns:a16="http://schemas.microsoft.com/office/drawing/2014/main" id="{17424F32-2789-4FF9-8E8A-1252284BF6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D708C46E-BB60-4B97-8327-D3A475C008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8042755C-F24C-4D08-8E4C-E646382C3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63E94A00-1A92-47F4-9E2D-E51DFF9016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67" name="Rectangle 66">
            <a:extLst>
              <a:ext uri="{FF2B5EF4-FFF2-40B4-BE49-F238E27FC236}">
                <a16:creationId xmlns:a16="http://schemas.microsoft.com/office/drawing/2014/main" id="{482E7304-2AC2-4A5C-924D-A6AC3FFC5E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D259FEF2-F6A5-442F-BA10-4E39EECD0A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1579" y="1853754"/>
            <a:ext cx="960327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A3C183B1-1D4B-4E3D-A02E-A426E3BFA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8385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graphicFrame>
        <p:nvGraphicFramePr>
          <p:cNvPr id="69" name="TextBox 23">
            <a:extLst>
              <a:ext uri="{FF2B5EF4-FFF2-40B4-BE49-F238E27FC236}">
                <a16:creationId xmlns:a16="http://schemas.microsoft.com/office/drawing/2014/main" id="{F1F3DA11-0969-7820-12AE-7BDA2AF4A08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61922402"/>
              </p:ext>
            </p:extLst>
          </p:nvPr>
        </p:nvGraphicFramePr>
        <p:xfrm>
          <a:off x="1450975" y="2331497"/>
          <a:ext cx="9604375" cy="37232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6A26447-7DF7-BA61-4C00-FAF4B48AE4D4}"/>
              </a:ext>
            </a:extLst>
          </p:cNvPr>
          <p:cNvSpPr txBox="1"/>
          <p:nvPr/>
        </p:nvSpPr>
        <p:spPr>
          <a:xfrm>
            <a:off x="4487298" y="659523"/>
            <a:ext cx="35317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/>
              <a:t>INTRODUCTION to our plan</a:t>
            </a:r>
          </a:p>
        </p:txBody>
      </p:sp>
    </p:spTree>
    <p:extLst>
      <p:ext uri="{BB962C8B-B14F-4D97-AF65-F5344CB8AC3E}">
        <p14:creationId xmlns:p14="http://schemas.microsoft.com/office/powerpoint/2010/main" val="13465743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833F3-51EF-7118-64EE-43D21EEF5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1541" y="91833"/>
            <a:ext cx="4840010" cy="1807305"/>
          </a:xfrm>
        </p:spPr>
        <p:txBody>
          <a:bodyPr>
            <a:normAutofit/>
          </a:bodyPr>
          <a:lstStyle/>
          <a:p>
            <a:br>
              <a:rPr lang="en-US" sz="4100" dirty="0"/>
            </a:br>
            <a:r>
              <a:rPr lang="en-US" sz="4100" dirty="0"/>
              <a:t>ASSISTED Living Supervisor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8B9B17-ADF8-55C0-7BE5-57E671AF00D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89" b="2488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F8BFD9B-5DD6-F010-C2FA-07D49267E904}"/>
              </a:ext>
            </a:extLst>
          </p:cNvPr>
          <p:cNvSpPr txBox="1"/>
          <p:nvPr/>
        </p:nvSpPr>
        <p:spPr>
          <a:xfrm>
            <a:off x="6743700" y="2650539"/>
            <a:ext cx="295613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Please Welcome Joyce Ngwe, 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Joyce oversees:</a:t>
            </a:r>
          </a:p>
          <a:p>
            <a:endParaRPr lang="en-US"/>
          </a:p>
          <a:p>
            <a:r>
              <a:rPr lang="en-US"/>
              <a:t>The Evergreens</a:t>
            </a:r>
          </a:p>
          <a:p>
            <a:r>
              <a:rPr lang="en-US"/>
              <a:t>Hillview Terrace</a:t>
            </a:r>
          </a:p>
          <a:p>
            <a:r>
              <a:rPr lang="en-US"/>
              <a:t>Carroll Heights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0824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151087-37CE-9262-C3F7-F8A2CD9D93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transitioning of moving those on 100 hall back to their home on 900 has been delayed at least until first part of April. 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The Oaks; One resident has been accepted to an Adult Family Home on the LV Campus. </a:t>
            </a:r>
          </a:p>
          <a:p>
            <a:r>
              <a:rPr lang="en-US" dirty="0"/>
              <a:t>We continue to look for placement for the one remaining resident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 	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4B80CD7-5837-5A78-9B9C-A688FD36A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Hillview Project update</a:t>
            </a:r>
          </a:p>
        </p:txBody>
      </p:sp>
    </p:spTree>
    <p:extLst>
      <p:ext uri="{BB962C8B-B14F-4D97-AF65-F5344CB8AC3E}">
        <p14:creationId xmlns:p14="http://schemas.microsoft.com/office/powerpoint/2010/main" val="38397658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old, dirty, miller">
            <a:extLst>
              <a:ext uri="{FF2B5EF4-FFF2-40B4-BE49-F238E27FC236}">
                <a16:creationId xmlns:a16="http://schemas.microsoft.com/office/drawing/2014/main" id="{75349357-CFBD-9AB3-7BEB-E210D9722C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1432" y="971320"/>
            <a:ext cx="5871143" cy="4403358"/>
          </a:xfrm>
          <a:prstGeom prst="rect">
            <a:avLst/>
          </a:prstGeom>
        </p:spPr>
      </p:pic>
      <p:pic>
        <p:nvPicPr>
          <p:cNvPr id="5" name="Picture 4" descr="A picture containing graphical user interface">
            <a:extLst>
              <a:ext uri="{FF2B5EF4-FFF2-40B4-BE49-F238E27FC236}">
                <a16:creationId xmlns:a16="http://schemas.microsoft.com/office/drawing/2014/main" id="{D4604C8C-BD4C-D173-9777-A2C7FD123A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22846" y="1212294"/>
            <a:ext cx="3801957" cy="2851468"/>
          </a:xfrm>
          <a:prstGeom prst="rect">
            <a:avLst/>
          </a:prstGeom>
        </p:spPr>
      </p:pic>
      <p:pic>
        <p:nvPicPr>
          <p:cNvPr id="7" name="Picture 6" descr="A picture containing indoor">
            <a:extLst>
              <a:ext uri="{FF2B5EF4-FFF2-40B4-BE49-F238E27FC236}">
                <a16:creationId xmlns:a16="http://schemas.microsoft.com/office/drawing/2014/main" id="{29455EE3-0E4C-EE2E-0140-F6A7E90F1C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27"/>
          <a:stretch/>
        </p:blipFill>
        <p:spPr>
          <a:xfrm>
            <a:off x="342441" y="1001000"/>
            <a:ext cx="3528962" cy="3801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0075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floor, building&#10;&#10;Description automatically generated">
            <a:extLst>
              <a:ext uri="{FF2B5EF4-FFF2-40B4-BE49-F238E27FC236}">
                <a16:creationId xmlns:a16="http://schemas.microsoft.com/office/drawing/2014/main" id="{35318EAE-692C-1E63-316D-A14FB85D8E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5" y="84841"/>
            <a:ext cx="12094590" cy="5957741"/>
          </a:xfrm>
          <a:prstGeom prst="rect">
            <a:avLst/>
          </a:prstGeom>
        </p:spPr>
      </p:pic>
      <p:pic>
        <p:nvPicPr>
          <p:cNvPr id="7" name="Picture 6" descr="A picture containing text, indoor, window&#10;&#10;Description automatically generated">
            <a:extLst>
              <a:ext uri="{FF2B5EF4-FFF2-40B4-BE49-F238E27FC236}">
                <a16:creationId xmlns:a16="http://schemas.microsoft.com/office/drawing/2014/main" id="{7CF0B5BD-E5C8-B20D-DFC8-CA4DEFD3BE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6"/>
          <a:stretch/>
        </p:blipFill>
        <p:spPr>
          <a:xfrm>
            <a:off x="4781228" y="1771931"/>
            <a:ext cx="8081913" cy="453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4016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light fixture from a ceiling&#10;&#10;Description automatically generated with low confidence">
            <a:extLst>
              <a:ext uri="{FF2B5EF4-FFF2-40B4-BE49-F238E27FC236}">
                <a16:creationId xmlns:a16="http://schemas.microsoft.com/office/drawing/2014/main" id="{B87DE09F-8AE7-296F-DC82-7EF62FF474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0413"/>
            <a:ext cx="7374890" cy="4059341"/>
          </a:xfrm>
          <a:prstGeom prst="rect">
            <a:avLst/>
          </a:prstGeom>
        </p:spPr>
      </p:pic>
      <p:pic>
        <p:nvPicPr>
          <p:cNvPr id="3" name="Picture 2" descr="A picture containing indoor, wall, floor, bathroom&#10;&#10;Description automatically generated">
            <a:extLst>
              <a:ext uri="{FF2B5EF4-FFF2-40B4-BE49-F238E27FC236}">
                <a16:creationId xmlns:a16="http://schemas.microsoft.com/office/drawing/2014/main" id="{478CD19A-437D-655A-84B1-BD79D82F4A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039" y="3502835"/>
            <a:ext cx="8590961" cy="4045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7695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FB4412A9-28A4-31F3-17A1-E412327D56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118" y="178989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3"/>
              </a:rPr>
              <a:t>Med Room on 900.MOV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26CD01-8824-E598-9161-593328EAF5EF}"/>
              </a:ext>
            </a:extLst>
          </p:cNvPr>
          <p:cNvSpPr txBox="1"/>
          <p:nvPr/>
        </p:nvSpPr>
        <p:spPr>
          <a:xfrm>
            <a:off x="3754065" y="2020723"/>
            <a:ext cx="61041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B01FD3-4678-1006-3E50-01AB1985576D}"/>
              </a:ext>
            </a:extLst>
          </p:cNvPr>
          <p:cNvSpPr txBox="1"/>
          <p:nvPr/>
        </p:nvSpPr>
        <p:spPr>
          <a:xfrm>
            <a:off x="3052053" y="3249198"/>
            <a:ext cx="61041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5EDB98-3F53-8ACF-6FB7-235AB3BEE45F}"/>
              </a:ext>
            </a:extLst>
          </p:cNvPr>
          <p:cNvSpPr txBox="1"/>
          <p:nvPr/>
        </p:nvSpPr>
        <p:spPr>
          <a:xfrm>
            <a:off x="3052053" y="3249198"/>
            <a:ext cx="61041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916F33-7BF6-D86B-C14A-2584EC8FEE46}"/>
              </a:ext>
            </a:extLst>
          </p:cNvPr>
          <p:cNvSpPr txBox="1"/>
          <p:nvPr/>
        </p:nvSpPr>
        <p:spPr>
          <a:xfrm>
            <a:off x="610411" y="3249198"/>
            <a:ext cx="610410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https://lacrossecountyorg-my.sharepoint.com/:v:/r/personal/kkramer_lacrossecounty_org/Documents/Desktop/project%20photos/900%20hall/Resident%20room.MOV?csf=1&amp;web=1&amp;e=Ih0DXr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2334762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2361</TotalTime>
  <Words>335</Words>
  <Application>Microsoft Office PowerPoint</Application>
  <PresentationFormat>Widescreen</PresentationFormat>
  <Paragraphs>53</Paragraphs>
  <Slides>10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Courier New</vt:lpstr>
      <vt:lpstr>Gill Sans MT</vt:lpstr>
      <vt:lpstr>Symbol</vt:lpstr>
      <vt:lpstr>Gallery</vt:lpstr>
      <vt:lpstr>PowerPoint Presentation</vt:lpstr>
      <vt:lpstr>PowerPoint Presentation</vt:lpstr>
      <vt:lpstr>PowerPoint Presentation</vt:lpstr>
      <vt:lpstr> ASSISTED Living Supervisor</vt:lpstr>
      <vt:lpstr>Hillview Project update</vt:lpstr>
      <vt:lpstr>PowerPoint Presentation</vt:lpstr>
      <vt:lpstr>PowerPoint Presentation</vt:lpstr>
      <vt:lpstr>PowerPoint Presentation</vt:lpstr>
      <vt:lpstr>PowerPoint Presentation</vt:lpstr>
      <vt:lpstr>HILLVIEW WEBSITE</vt:lpstr>
    </vt:vector>
  </TitlesOfParts>
  <Company>La Crosse County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is a Community-Based Residential Facility?</dc:title>
  <dc:creator>Kelly Kramer</dc:creator>
  <cp:lastModifiedBy>Kelly Kramer</cp:lastModifiedBy>
  <cp:revision>21</cp:revision>
  <cp:lastPrinted>2023-10-12T19:01:44Z</cp:lastPrinted>
  <dcterms:created xsi:type="dcterms:W3CDTF">2018-12-17T22:47:27Z</dcterms:created>
  <dcterms:modified xsi:type="dcterms:W3CDTF">2025-02-27T18:10:47Z</dcterms:modified>
</cp:coreProperties>
</file>